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 id="2147483746" r:id="rId5"/>
    <p:sldMasterId id="2147483797" r:id="rId6"/>
    <p:sldMasterId id="2147483816" r:id="rId7"/>
    <p:sldMasterId id="2147483820" r:id="rId8"/>
  </p:sldMasterIdLst>
  <p:notesMasterIdLst>
    <p:notesMasterId r:id="rId17"/>
  </p:notesMasterIdLst>
  <p:handoutMasterIdLst>
    <p:handoutMasterId r:id="rId18"/>
  </p:handoutMasterIdLst>
  <p:sldIdLst>
    <p:sldId id="293" r:id="rId9"/>
    <p:sldId id="299" r:id="rId10"/>
    <p:sldId id="257" r:id="rId11"/>
    <p:sldId id="262" r:id="rId12"/>
    <p:sldId id="259" r:id="rId13"/>
    <p:sldId id="260" r:id="rId14"/>
    <p:sldId id="265"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7DF"/>
    <a:srgbClr val="A3AFBF"/>
    <a:srgbClr val="7488A0"/>
    <a:srgbClr val="E4DBEB"/>
    <a:srgbClr val="C9B7D6"/>
    <a:srgbClr val="AD93C2"/>
    <a:srgbClr val="926FAD"/>
    <a:srgbClr val="F9E5EF"/>
    <a:srgbClr val="F2CBDF"/>
    <a:srgbClr val="EC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0C014-8E08-49C2-A891-3F6A60709B26}" v="1" dt="2021-09-27T10:06:00.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217" autoAdjust="0"/>
  </p:normalViewPr>
  <p:slideViewPr>
    <p:cSldViewPr snapToGrid="0">
      <p:cViewPr varScale="1">
        <p:scale>
          <a:sx n="99" d="100"/>
          <a:sy n="99" d="100"/>
        </p:scale>
        <p:origin x="33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5" d="100"/>
          <a:sy n="45" d="100"/>
        </p:scale>
        <p:origin x="1446"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15/11/21</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15/11/21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90C33-4E3D-48B5-9792-BE113CB1BE3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dirty="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dirty="0"/>
              <a:t>Month </a:t>
            </a:r>
            <a:r>
              <a:rPr lang="en-GB" noProof="0" dirty="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dirty="0"/>
              <a:t>Click to edit title</a:t>
            </a:r>
            <a:endParaRPr lang="en-GB" dirty="0"/>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dirty="0"/>
              <a:t>On the Insert ribbon select Header and Footer to edit this holding text</a:t>
            </a:r>
            <a:endParaRPr lang="en-GB" noProof="0"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dirty="0"/>
          </a:p>
        </p:txBody>
      </p:sp>
    </p:spTree>
    <p:extLst>
      <p:ext uri="{BB962C8B-B14F-4D97-AF65-F5344CB8AC3E}">
        <p14:creationId xmlns:p14="http://schemas.microsoft.com/office/powerpoint/2010/main" val="363981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7382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00320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1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rcRect/>
          <a:stretch/>
        </p:blipFill>
        <p:spPr>
          <a:xfrm>
            <a:off x="2" y="0"/>
            <a:ext cx="12192024" cy="6858014"/>
          </a:xfrm>
          <a:prstGeom prst="rect">
            <a:avLst/>
          </a:prstGeom>
        </p:spPr>
      </p:pic>
      <p:sp>
        <p:nvSpPr>
          <p:cNvPr id="2" name="Title 1"/>
          <p:cNvSpPr>
            <a:spLocks noGrp="1"/>
          </p:cNvSpPr>
          <p:nvPr>
            <p:ph type="ctrTitle" hasCustomPrompt="1"/>
          </p:nvPr>
        </p:nvSpPr>
        <p:spPr>
          <a:xfrm>
            <a:off x="566032" y="2568234"/>
            <a:ext cx="7296081" cy="854933"/>
          </a:xfrm>
        </p:spPr>
        <p:txBody>
          <a:bodyPr anchor="t" anchorCtr="0">
            <a:noAutofit/>
          </a:bodyPr>
          <a:lstStyle>
            <a:lvl1pPr algn="l">
              <a:lnSpc>
                <a:spcPct val="85000"/>
              </a:lnSpc>
              <a:defRPr sz="4000" b="1" cap="none" baseline="0">
                <a:solidFill>
                  <a:schemeClr val="bg1"/>
                </a:solidFill>
                <a:latin typeface="+mj-lt"/>
              </a:defRPr>
            </a:lvl1pPr>
          </a:lstStyle>
          <a:p>
            <a:r>
              <a:rPr lang="en-US"/>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63246" y="6253382"/>
            <a:ext cx="3229663" cy="374650"/>
          </a:xfrm>
        </p:spPr>
        <p:txBody>
          <a:bodyPr>
            <a:normAutofit/>
          </a:bodyPr>
          <a:lstStyle>
            <a:lvl1pPr marL="0" indent="0" algn="l">
              <a:buNone/>
              <a:defRPr sz="1200">
                <a:solidFill>
                  <a:schemeClr val="bg1"/>
                </a:solidFill>
              </a:defRPr>
            </a:lvl1pPr>
            <a:lvl5pPr marL="744139"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551855" y="3114869"/>
            <a:ext cx="6127751" cy="857250"/>
          </a:xfrm>
        </p:spPr>
        <p:txBody>
          <a:bodyPr>
            <a:noAutofit/>
          </a:bodyPr>
          <a:lstStyle>
            <a:lvl1pPr>
              <a:defRPr sz="3200" b="0">
                <a:solidFill>
                  <a:schemeClr val="bg1"/>
                </a:solidFill>
              </a:defRPr>
            </a:lvl1pPr>
          </a:lstStyle>
          <a:p>
            <a:pPr lvl="0"/>
            <a:r>
              <a:rPr lang="en-US"/>
              <a:t>Subtitle</a:t>
            </a:r>
          </a:p>
        </p:txBody>
      </p:sp>
    </p:spTree>
    <p:extLst>
      <p:ext uri="{BB962C8B-B14F-4D97-AF65-F5344CB8AC3E}">
        <p14:creationId xmlns:p14="http://schemas.microsoft.com/office/powerpoint/2010/main" val="33339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2 -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rcRect/>
          <a:stretch/>
        </p:blipFill>
        <p:spPr>
          <a:xfrm>
            <a:off x="2" y="0"/>
            <a:ext cx="12192024" cy="6858014"/>
          </a:xfrm>
          <a:prstGeom prst="rect">
            <a:avLst/>
          </a:prstGeom>
        </p:spPr>
      </p:pic>
      <p:sp>
        <p:nvSpPr>
          <p:cNvPr id="2" name="Title 1"/>
          <p:cNvSpPr>
            <a:spLocks noGrp="1"/>
          </p:cNvSpPr>
          <p:nvPr>
            <p:ph type="ctrTitle" hasCustomPrompt="1"/>
          </p:nvPr>
        </p:nvSpPr>
        <p:spPr>
          <a:xfrm>
            <a:off x="566032" y="2568234"/>
            <a:ext cx="7296081" cy="854933"/>
          </a:xfrm>
        </p:spPr>
        <p:txBody>
          <a:bodyPr anchor="t" anchorCtr="0">
            <a:noAutofit/>
          </a:bodyPr>
          <a:lstStyle>
            <a:lvl1pPr algn="l">
              <a:lnSpc>
                <a:spcPct val="85000"/>
              </a:lnSpc>
              <a:defRPr sz="4000" b="1" cap="none" baseline="0">
                <a:solidFill>
                  <a:schemeClr val="bg1"/>
                </a:solidFill>
                <a:latin typeface="+mj-lt"/>
              </a:defRPr>
            </a:lvl1pPr>
          </a:lstStyle>
          <a:p>
            <a:r>
              <a:rPr lang="en-US"/>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63246" y="6253382"/>
            <a:ext cx="3229663" cy="374650"/>
          </a:xfrm>
        </p:spPr>
        <p:txBody>
          <a:bodyPr>
            <a:normAutofit/>
          </a:bodyPr>
          <a:lstStyle>
            <a:lvl1pPr marL="0" indent="0" algn="l">
              <a:buNone/>
              <a:defRPr sz="1200">
                <a:solidFill>
                  <a:schemeClr val="bg1"/>
                </a:solidFill>
              </a:defRPr>
            </a:lvl1pPr>
            <a:lvl5pPr marL="744139"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551855" y="3114869"/>
            <a:ext cx="6127751" cy="857250"/>
          </a:xfrm>
        </p:spPr>
        <p:txBody>
          <a:bodyPr>
            <a:noAutofit/>
          </a:bodyPr>
          <a:lstStyle>
            <a:lvl1pPr>
              <a:defRPr sz="3200" b="0">
                <a:solidFill>
                  <a:schemeClr val="bg1"/>
                </a:solidFill>
              </a:defRPr>
            </a:lvl1pPr>
          </a:lstStyle>
          <a:p>
            <a:pPr lvl="0"/>
            <a:r>
              <a:rPr lang="en-US"/>
              <a:t>Subtitle</a:t>
            </a:r>
          </a:p>
        </p:txBody>
      </p:sp>
    </p:spTree>
    <p:extLst>
      <p:ext uri="{BB962C8B-B14F-4D97-AF65-F5344CB8AC3E}">
        <p14:creationId xmlns:p14="http://schemas.microsoft.com/office/powerpoint/2010/main" val="161937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3 -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rcRect/>
          <a:stretch/>
        </p:blipFill>
        <p:spPr>
          <a:xfrm>
            <a:off x="2" y="0"/>
            <a:ext cx="12192024" cy="6858014"/>
          </a:xfrm>
          <a:prstGeom prst="rect">
            <a:avLst/>
          </a:prstGeom>
        </p:spPr>
      </p:pic>
      <p:sp>
        <p:nvSpPr>
          <p:cNvPr id="2" name="Title 1"/>
          <p:cNvSpPr>
            <a:spLocks noGrp="1"/>
          </p:cNvSpPr>
          <p:nvPr>
            <p:ph type="ctrTitle" hasCustomPrompt="1"/>
          </p:nvPr>
        </p:nvSpPr>
        <p:spPr>
          <a:xfrm>
            <a:off x="566032" y="2568234"/>
            <a:ext cx="7296081" cy="854933"/>
          </a:xfrm>
        </p:spPr>
        <p:txBody>
          <a:bodyPr anchor="t" anchorCtr="0">
            <a:noAutofit/>
          </a:bodyPr>
          <a:lstStyle>
            <a:lvl1pPr algn="l">
              <a:lnSpc>
                <a:spcPct val="85000"/>
              </a:lnSpc>
              <a:defRPr sz="4000" b="1" cap="none" baseline="0">
                <a:solidFill>
                  <a:schemeClr val="bg1"/>
                </a:solidFill>
                <a:latin typeface="+mj-lt"/>
              </a:defRPr>
            </a:lvl1pPr>
          </a:lstStyle>
          <a:p>
            <a:r>
              <a:rPr lang="en-US"/>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63246" y="6253382"/>
            <a:ext cx="3229663" cy="374650"/>
          </a:xfrm>
        </p:spPr>
        <p:txBody>
          <a:bodyPr>
            <a:normAutofit/>
          </a:bodyPr>
          <a:lstStyle>
            <a:lvl1pPr marL="0" indent="0" algn="l">
              <a:buNone/>
              <a:defRPr sz="1200">
                <a:solidFill>
                  <a:schemeClr val="bg1"/>
                </a:solidFill>
              </a:defRPr>
            </a:lvl1pPr>
            <a:lvl5pPr marL="744139"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551855" y="3114869"/>
            <a:ext cx="6127751" cy="857250"/>
          </a:xfrm>
        </p:spPr>
        <p:txBody>
          <a:bodyPr>
            <a:noAutofit/>
          </a:bodyPr>
          <a:lstStyle>
            <a:lvl1pPr>
              <a:defRPr sz="3200" b="0">
                <a:solidFill>
                  <a:schemeClr val="bg1"/>
                </a:solidFill>
              </a:defRPr>
            </a:lvl1pPr>
          </a:lstStyle>
          <a:p>
            <a:pPr lvl="0"/>
            <a:r>
              <a:rPr lang="en-US"/>
              <a:t>Subtitle</a:t>
            </a:r>
          </a:p>
        </p:txBody>
      </p:sp>
    </p:spTree>
    <p:extLst>
      <p:ext uri="{BB962C8B-B14F-4D97-AF65-F5344CB8AC3E}">
        <p14:creationId xmlns:p14="http://schemas.microsoft.com/office/powerpoint/2010/main" val="233030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4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rcRect/>
          <a:stretch/>
        </p:blipFill>
        <p:spPr>
          <a:xfrm>
            <a:off x="2" y="0"/>
            <a:ext cx="12192024" cy="6858014"/>
          </a:xfrm>
          <a:prstGeom prst="rect">
            <a:avLst/>
          </a:prstGeom>
        </p:spPr>
      </p:pic>
      <p:sp>
        <p:nvSpPr>
          <p:cNvPr id="2" name="Title 1"/>
          <p:cNvSpPr>
            <a:spLocks noGrp="1"/>
          </p:cNvSpPr>
          <p:nvPr>
            <p:ph type="ctrTitle" hasCustomPrompt="1"/>
          </p:nvPr>
        </p:nvSpPr>
        <p:spPr>
          <a:xfrm>
            <a:off x="566032" y="2568234"/>
            <a:ext cx="7296081" cy="854933"/>
          </a:xfrm>
        </p:spPr>
        <p:txBody>
          <a:bodyPr anchor="t" anchorCtr="0">
            <a:noAutofit/>
          </a:bodyPr>
          <a:lstStyle>
            <a:lvl1pPr algn="l">
              <a:lnSpc>
                <a:spcPct val="85000"/>
              </a:lnSpc>
              <a:defRPr sz="4000" b="1" cap="none" baseline="0">
                <a:solidFill>
                  <a:schemeClr val="bg1"/>
                </a:solidFill>
                <a:latin typeface="+mj-lt"/>
              </a:defRPr>
            </a:lvl1pPr>
          </a:lstStyle>
          <a:p>
            <a:r>
              <a:rPr lang="en-US"/>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563246" y="6253382"/>
            <a:ext cx="3229663" cy="374650"/>
          </a:xfrm>
        </p:spPr>
        <p:txBody>
          <a:bodyPr>
            <a:normAutofit/>
          </a:bodyPr>
          <a:lstStyle>
            <a:lvl1pPr marL="0" indent="0" algn="l">
              <a:buNone/>
              <a:defRPr sz="1200">
                <a:solidFill>
                  <a:schemeClr val="bg1"/>
                </a:solidFill>
              </a:defRPr>
            </a:lvl1pPr>
            <a:lvl5pPr marL="744139"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551855" y="3114869"/>
            <a:ext cx="6127751" cy="857250"/>
          </a:xfrm>
        </p:spPr>
        <p:txBody>
          <a:bodyPr>
            <a:noAutofit/>
          </a:bodyPr>
          <a:lstStyle>
            <a:lvl1pPr>
              <a:defRPr sz="3200" b="0">
                <a:solidFill>
                  <a:schemeClr val="bg1"/>
                </a:solidFill>
              </a:defRPr>
            </a:lvl1pPr>
          </a:lstStyle>
          <a:p>
            <a:pPr lvl="0"/>
            <a:r>
              <a:rPr lang="en-US"/>
              <a:t>Subtitle</a:t>
            </a:r>
          </a:p>
        </p:txBody>
      </p:sp>
    </p:spTree>
    <p:extLst>
      <p:ext uri="{BB962C8B-B14F-4D97-AF65-F5344CB8AC3E}">
        <p14:creationId xmlns:p14="http://schemas.microsoft.com/office/powerpoint/2010/main" val="403425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2" y="0"/>
            <a:ext cx="12192025" cy="6858014"/>
          </a:xfrm>
          <a:prstGeom prst="rect">
            <a:avLst/>
          </a:prstGeom>
        </p:spPr>
      </p:pic>
      <p:sp>
        <p:nvSpPr>
          <p:cNvPr id="2" name="Title 1"/>
          <p:cNvSpPr>
            <a:spLocks noGrp="1"/>
          </p:cNvSpPr>
          <p:nvPr>
            <p:ph type="ctrTitle" hasCustomPrompt="1"/>
          </p:nvPr>
        </p:nvSpPr>
        <p:spPr>
          <a:xfrm>
            <a:off x="1838590" y="2836677"/>
            <a:ext cx="7492777" cy="1630088"/>
          </a:xfrm>
        </p:spPr>
        <p:txBody>
          <a:bodyPr anchor="t" anchorCtr="0">
            <a:normAutofit/>
          </a:bodyPr>
          <a:lstStyle>
            <a:lvl1pPr algn="l">
              <a:lnSpc>
                <a:spcPct val="85000"/>
              </a:lnSpc>
              <a:defRPr sz="3600" b="1" cap="none" baseline="0">
                <a:solidFill>
                  <a:schemeClr val="bg1"/>
                </a:solidFill>
              </a:defRPr>
            </a:lvl1pPr>
          </a:lstStyle>
          <a:p>
            <a:r>
              <a:rPr lang="en-US"/>
              <a:t>Section title</a:t>
            </a:r>
          </a:p>
        </p:txBody>
      </p:sp>
    </p:spTree>
    <p:extLst>
      <p:ext uri="{BB962C8B-B14F-4D97-AF65-F5344CB8AC3E}">
        <p14:creationId xmlns:p14="http://schemas.microsoft.com/office/powerpoint/2010/main" val="527418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2" y="0"/>
            <a:ext cx="12192025" cy="6858014"/>
          </a:xfrm>
          <a:prstGeom prst="rect">
            <a:avLst/>
          </a:prstGeom>
        </p:spPr>
      </p:pic>
      <p:sp>
        <p:nvSpPr>
          <p:cNvPr id="2" name="Title 1"/>
          <p:cNvSpPr>
            <a:spLocks noGrp="1"/>
          </p:cNvSpPr>
          <p:nvPr>
            <p:ph type="ctrTitle" hasCustomPrompt="1"/>
          </p:nvPr>
        </p:nvSpPr>
        <p:spPr>
          <a:xfrm>
            <a:off x="651481" y="2836677"/>
            <a:ext cx="7492777" cy="1630088"/>
          </a:xfrm>
        </p:spPr>
        <p:txBody>
          <a:bodyPr anchor="t" anchorCtr="0">
            <a:normAutofit/>
          </a:bodyPr>
          <a:lstStyle>
            <a:lvl1pPr algn="l">
              <a:lnSpc>
                <a:spcPct val="85000"/>
              </a:lnSpc>
              <a:defRPr sz="3600" b="1" cap="none" baseline="0">
                <a:solidFill>
                  <a:schemeClr val="bg1"/>
                </a:solidFill>
              </a:defRPr>
            </a:lvl1pPr>
          </a:lstStyle>
          <a:p>
            <a:r>
              <a:rPr lang="en-US"/>
              <a:t>Section title</a:t>
            </a:r>
          </a:p>
        </p:txBody>
      </p:sp>
    </p:spTree>
    <p:extLst>
      <p:ext uri="{BB962C8B-B14F-4D97-AF65-F5344CB8AC3E}">
        <p14:creationId xmlns:p14="http://schemas.microsoft.com/office/powerpoint/2010/main" val="653009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2" y="0"/>
            <a:ext cx="12192025" cy="6858014"/>
          </a:xfrm>
          <a:prstGeom prst="rect">
            <a:avLst/>
          </a:prstGeom>
        </p:spPr>
      </p:pic>
      <p:sp>
        <p:nvSpPr>
          <p:cNvPr id="2" name="Title 1"/>
          <p:cNvSpPr>
            <a:spLocks noGrp="1"/>
          </p:cNvSpPr>
          <p:nvPr>
            <p:ph type="ctrTitle" hasCustomPrompt="1"/>
          </p:nvPr>
        </p:nvSpPr>
        <p:spPr>
          <a:xfrm>
            <a:off x="2006148" y="3358042"/>
            <a:ext cx="7492777" cy="1630088"/>
          </a:xfrm>
        </p:spPr>
        <p:txBody>
          <a:bodyPr anchor="t" anchorCtr="0">
            <a:normAutofit/>
          </a:bodyPr>
          <a:lstStyle>
            <a:lvl1pPr algn="l">
              <a:lnSpc>
                <a:spcPct val="85000"/>
              </a:lnSpc>
              <a:defRPr sz="3600" b="1" cap="none" baseline="0">
                <a:solidFill>
                  <a:schemeClr val="bg1"/>
                </a:solidFill>
              </a:defRPr>
            </a:lvl1pPr>
          </a:lstStyle>
          <a:p>
            <a:r>
              <a:rPr lang="en-US"/>
              <a:t>Section title</a:t>
            </a:r>
          </a:p>
        </p:txBody>
      </p:sp>
    </p:spTree>
    <p:extLst>
      <p:ext uri="{BB962C8B-B14F-4D97-AF65-F5344CB8AC3E}">
        <p14:creationId xmlns:p14="http://schemas.microsoft.com/office/powerpoint/2010/main" val="185130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dirty="0"/>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slid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2" y="0"/>
            <a:ext cx="12192025" cy="6858014"/>
          </a:xfrm>
          <a:prstGeom prst="rect">
            <a:avLst/>
          </a:prstGeom>
        </p:spPr>
      </p:pic>
      <p:sp>
        <p:nvSpPr>
          <p:cNvPr id="2" name="Title 1"/>
          <p:cNvSpPr>
            <a:spLocks noGrp="1"/>
          </p:cNvSpPr>
          <p:nvPr>
            <p:ph type="ctrTitle" hasCustomPrompt="1"/>
          </p:nvPr>
        </p:nvSpPr>
        <p:spPr>
          <a:xfrm>
            <a:off x="1726748" y="1978430"/>
            <a:ext cx="7492777" cy="1630088"/>
          </a:xfrm>
        </p:spPr>
        <p:txBody>
          <a:bodyPr anchor="t" anchorCtr="0">
            <a:normAutofit/>
          </a:bodyPr>
          <a:lstStyle>
            <a:lvl1pPr algn="l">
              <a:lnSpc>
                <a:spcPct val="85000"/>
              </a:lnSpc>
              <a:defRPr sz="3600" b="1" cap="none" baseline="0">
                <a:solidFill>
                  <a:schemeClr val="bg1"/>
                </a:solidFill>
              </a:defRPr>
            </a:lvl1pPr>
          </a:lstStyle>
          <a:p>
            <a:r>
              <a:rPr lang="en-US"/>
              <a:t>Section title</a:t>
            </a:r>
          </a:p>
        </p:txBody>
      </p:sp>
    </p:spTree>
    <p:extLst>
      <p:ext uri="{BB962C8B-B14F-4D97-AF65-F5344CB8AC3E}">
        <p14:creationId xmlns:p14="http://schemas.microsoft.com/office/powerpoint/2010/main" val="10573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62"/>
            <a:ext cx="10956798"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US"/>
              <a:t>DFE Powerpoint Presentation title </a:t>
            </a:r>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051201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image slide 1 - White page numb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62"/>
            <a:ext cx="10956798"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630B5AFA-5933-4D43-8595-41C9268BCD2E}"/>
              </a:ext>
            </a:extLst>
          </p:cNvPr>
          <p:cNvSpPr>
            <a:spLocks noGrp="1"/>
          </p:cNvSpPr>
          <p:nvPr>
            <p:ph type="ftr" sz="quarter" idx="10"/>
          </p:nvPr>
        </p:nvSpPr>
        <p:spPr/>
        <p:txBody>
          <a:bodyPr/>
          <a:lstStyle/>
          <a:p>
            <a:r>
              <a:rPr lang="en-US"/>
              <a:t>DFE Powerpoint Presentation title </a:t>
            </a:r>
          </a:p>
        </p:txBody>
      </p:sp>
      <p:sp>
        <p:nvSpPr>
          <p:cNvPr id="5" name="Slide Number Placeholder 4">
            <a:extLst>
              <a:ext uri="{FF2B5EF4-FFF2-40B4-BE49-F238E27FC236}">
                <a16:creationId xmlns:a16="http://schemas.microsoft.com/office/drawing/2014/main" id="{64F544D3-966B-45E1-AF7E-83F8B18E87CF}"/>
              </a:ext>
            </a:extLst>
          </p:cNvPr>
          <p:cNvSpPr>
            <a:spLocks noGrp="1"/>
          </p:cNvSpPr>
          <p:nvPr>
            <p:ph type="sldNum" sz="quarter" idx="11"/>
          </p:nvPr>
        </p:nvSpPr>
        <p:spPr/>
        <p:txBody>
          <a:bodyPr/>
          <a:lstStyle>
            <a:lvl1pPr>
              <a:defRPr>
                <a:solidFill>
                  <a:schemeClr val="bg2"/>
                </a:solidFill>
              </a:defRPr>
            </a:lvl1pPr>
          </a:lstStyle>
          <a:p>
            <a:fld id="{4FAB73BC-B049-4115-A692-8D63A059BFB8}" type="slidenum">
              <a:rPr lang="en-GB" smtClean="0"/>
              <a:pPr/>
              <a:t>‹#›</a:t>
            </a:fld>
            <a:endParaRPr lang="en-GB"/>
          </a:p>
        </p:txBody>
      </p:sp>
    </p:spTree>
    <p:extLst>
      <p:ext uri="{BB962C8B-B14F-4D97-AF65-F5344CB8AC3E}">
        <p14:creationId xmlns:p14="http://schemas.microsoft.com/office/powerpoint/2010/main" val="4208740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image slid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62"/>
            <a:ext cx="10956798"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6"/>
            <a:ext cx="10154233" cy="365125"/>
          </a:xfrm>
          <a:prstGeom prst="rect">
            <a:avLst/>
          </a:prstGeom>
        </p:spPr>
        <p:txBody>
          <a:bodyPr vert="horz" lIns="91440" tIns="45721" rIns="91440" bIns="45721"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CBFA9DC0-E4E2-4F42-926F-91D5248A0E78}"/>
              </a:ext>
            </a:extLst>
          </p:cNvPr>
          <p:cNvSpPr>
            <a:spLocks noGrp="1"/>
          </p:cNvSpPr>
          <p:nvPr>
            <p:ph type="ftr" sz="quarter" idx="10"/>
          </p:nvPr>
        </p:nvSpPr>
        <p:spPr/>
        <p:txBody>
          <a:bodyPr/>
          <a:lstStyle/>
          <a:p>
            <a:r>
              <a:rPr lang="en-US"/>
              <a:t>DFE Powerpoint Presentation title </a:t>
            </a:r>
          </a:p>
        </p:txBody>
      </p:sp>
      <p:sp>
        <p:nvSpPr>
          <p:cNvPr id="5" name="Slide Number Placeholder 4">
            <a:extLst>
              <a:ext uri="{FF2B5EF4-FFF2-40B4-BE49-F238E27FC236}">
                <a16:creationId xmlns:a16="http://schemas.microsoft.com/office/drawing/2014/main" id="{9AF1CDB3-1899-4F64-A92B-8D8BF560AEFF}"/>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204558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lide - Text and Object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9"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6"/>
            <a:ext cx="10154233" cy="365125"/>
          </a:xfrm>
          <a:prstGeom prst="rect">
            <a:avLst/>
          </a:prstGeom>
        </p:spPr>
        <p:txBody>
          <a:bodyPr vert="horz" lIns="91440" tIns="45721" rIns="91440" bIns="45721"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US"/>
              <a:t>DFE Powerpoint Presentation title </a:t>
            </a:r>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17" name="Content Placeholder 2">
            <a:extLst>
              <a:ext uri="{FF2B5EF4-FFF2-40B4-BE49-F238E27FC236}">
                <a16:creationId xmlns:a16="http://schemas.microsoft.com/office/drawing/2014/main" id="{39F39E81-6444-4E8F-9D08-96C61A4C3764}"/>
              </a:ext>
            </a:extLst>
          </p:cNvPr>
          <p:cNvSpPr>
            <a:spLocks noGrp="1"/>
          </p:cNvSpPr>
          <p:nvPr>
            <p:ph idx="13"/>
          </p:nvPr>
        </p:nvSpPr>
        <p:spPr>
          <a:xfrm>
            <a:off x="6096001" y="1361856"/>
            <a:ext cx="5508345" cy="4660572"/>
          </a:xfrm>
        </p:spPr>
        <p:txBody>
          <a:bodyPr anchor="ctr" anchorCtr="0"/>
          <a:lstStyle>
            <a:lvl1pPr algn="ctr">
              <a:defRPr/>
            </a:lvl1pPr>
          </a:lstStyle>
          <a:p>
            <a:pPr lvl="0"/>
            <a:r>
              <a:rPr lang="en-US"/>
              <a:t>Click to edit Master text styles</a:t>
            </a:r>
          </a:p>
        </p:txBody>
      </p:sp>
    </p:spTree>
    <p:extLst>
      <p:ext uri="{BB962C8B-B14F-4D97-AF65-F5344CB8AC3E}">
        <p14:creationId xmlns:p14="http://schemas.microsoft.com/office/powerpoint/2010/main" val="245158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lide - with table">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6"/>
            <a:ext cx="10154233" cy="365125"/>
          </a:xfrm>
          <a:prstGeom prst="rect">
            <a:avLst/>
          </a:prstGeom>
        </p:spPr>
        <p:txBody>
          <a:bodyPr vert="horz" lIns="91440" tIns="45721" rIns="91440" bIns="45721"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US"/>
              <a:t>DFE Powerpoint Presentation title </a:t>
            </a:r>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203981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5"/>
            <a:ext cx="12191994" cy="6857997"/>
          </a:xfrm>
          <a:prstGeom prst="rect">
            <a:avLst/>
          </a:prstGeom>
        </p:spPr>
      </p:pic>
      <p:sp>
        <p:nvSpPr>
          <p:cNvPr id="3" name="Content Placeholder 2"/>
          <p:cNvSpPr>
            <a:spLocks noGrp="1"/>
          </p:cNvSpPr>
          <p:nvPr>
            <p:ph idx="1" hasCustomPrompt="1"/>
          </p:nvPr>
        </p:nvSpPr>
        <p:spPr>
          <a:xfrm>
            <a:off x="5015832" y="1002632"/>
            <a:ext cx="6535038" cy="5121858"/>
          </a:xfrm>
        </p:spPr>
        <p:txBody>
          <a:bodyPr>
            <a:normAutofit/>
          </a:bodyPr>
          <a:lstStyle>
            <a:lvl1pPr>
              <a:spcBef>
                <a:spcPts val="0"/>
              </a:spcBef>
              <a:spcAft>
                <a:spcPts val="0"/>
              </a:spcAft>
              <a:defRPr sz="2400" b="1">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Quote</a:t>
            </a:r>
          </a:p>
          <a:p>
            <a:pPr lvl="0"/>
            <a:r>
              <a:rPr lang="en-US"/>
              <a:t>[Add quote here]</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6"/>
            <a:ext cx="10154233" cy="365125"/>
          </a:xfrm>
          <a:prstGeom prst="rect">
            <a:avLst/>
          </a:prstGeom>
        </p:spPr>
        <p:txBody>
          <a:bodyPr vert="horz" lIns="91440" tIns="45721" rIns="91440" bIns="45721"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4000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ar Cover slide 1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CF5E5-B70B-4B61-BBAC-93081A9D57FE}"/>
              </a:ext>
            </a:extLst>
          </p:cNvPr>
          <p:cNvPicPr>
            <a:picLocks noChangeAspect="1"/>
          </p:cNvPicPr>
          <p:nvPr userDrawn="1"/>
        </p:nvPicPr>
        <p:blipFill>
          <a:blip r:embed="rId2"/>
          <a:stretch>
            <a:fillRect/>
          </a:stretch>
        </p:blipFill>
        <p:spPr>
          <a:xfrm>
            <a:off x="2" y="1"/>
            <a:ext cx="12191998" cy="6857998"/>
          </a:xfrm>
          <a:prstGeom prst="rect">
            <a:avLst/>
          </a:prstGeom>
        </p:spPr>
      </p:pic>
      <p:sp>
        <p:nvSpPr>
          <p:cNvPr id="3" name="Text Placeholder 2">
            <a:extLst>
              <a:ext uri="{FF2B5EF4-FFF2-40B4-BE49-F238E27FC236}">
                <a16:creationId xmlns:a16="http://schemas.microsoft.com/office/drawing/2014/main" id="{83235AA5-3F57-4264-B3AD-0018FEFDEF79}"/>
              </a:ext>
            </a:extLst>
          </p:cNvPr>
          <p:cNvSpPr>
            <a:spLocks noGrp="1"/>
          </p:cNvSpPr>
          <p:nvPr>
            <p:ph type="body" sz="quarter" idx="10" hasCustomPrompt="1"/>
          </p:nvPr>
        </p:nvSpPr>
        <p:spPr>
          <a:xfrm>
            <a:off x="1260000" y="5775075"/>
            <a:ext cx="2973918" cy="946150"/>
          </a:xfrm>
        </p:spPr>
        <p:txBody>
          <a:bodyPr/>
          <a:lstStyle>
            <a:lvl1pPr>
              <a:spcBef>
                <a:spcPts val="0"/>
              </a:spcBef>
              <a:spcAft>
                <a:spcPts val="1801"/>
              </a:spcAft>
              <a:defRPr sz="1100" b="1">
                <a:solidFill>
                  <a:schemeClr val="bg1"/>
                </a:solidFill>
              </a:defRPr>
            </a:lvl1pPr>
            <a:lvl3pPr marL="0" indent="0">
              <a:buNone/>
              <a:defRPr sz="1100">
                <a:solidFill>
                  <a:schemeClr val="bg1"/>
                </a:solidFill>
                <a:latin typeface="Arial" panose="020B0604020202020204" pitchFamily="34" charset="0"/>
                <a:cs typeface="Arial" panose="020B0604020202020204" pitchFamily="34" charset="0"/>
              </a:defRPr>
            </a:lvl3pPr>
          </a:lstStyle>
          <a:p>
            <a:pPr lvl="0"/>
            <a:r>
              <a:rPr lang="en-US"/>
              <a:t>Education and Skills Funding Agency</a:t>
            </a:r>
          </a:p>
          <a:p>
            <a:pPr lvl="2"/>
            <a:r>
              <a:rPr lang="en-US"/>
              <a:t>© Crown copyright 2021</a:t>
            </a:r>
            <a:endParaRPr lang="en-GB"/>
          </a:p>
        </p:txBody>
      </p:sp>
    </p:spTree>
    <p:extLst>
      <p:ext uri="{BB962C8B-B14F-4D97-AF65-F5344CB8AC3E}">
        <p14:creationId xmlns:p14="http://schemas.microsoft.com/office/powerpoint/2010/main" val="317127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ar Cover slide 2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CF5E5-B70B-4B61-BBAC-93081A9D57FE}"/>
              </a:ext>
            </a:extLst>
          </p:cNvPr>
          <p:cNvPicPr>
            <a:picLocks noChangeAspect="1"/>
          </p:cNvPicPr>
          <p:nvPr userDrawn="1"/>
        </p:nvPicPr>
        <p:blipFill>
          <a:blip r:embed="rId2"/>
          <a:stretch>
            <a:fillRect/>
          </a:stretch>
        </p:blipFill>
        <p:spPr>
          <a:xfrm>
            <a:off x="3" y="2"/>
            <a:ext cx="12191996" cy="6857998"/>
          </a:xfrm>
          <a:prstGeom prst="rect">
            <a:avLst/>
          </a:prstGeom>
        </p:spPr>
      </p:pic>
      <p:sp>
        <p:nvSpPr>
          <p:cNvPr id="3" name="Text Placeholder 2">
            <a:extLst>
              <a:ext uri="{FF2B5EF4-FFF2-40B4-BE49-F238E27FC236}">
                <a16:creationId xmlns:a16="http://schemas.microsoft.com/office/drawing/2014/main" id="{83235AA5-3F57-4264-B3AD-0018FEFDEF79}"/>
              </a:ext>
            </a:extLst>
          </p:cNvPr>
          <p:cNvSpPr>
            <a:spLocks noGrp="1"/>
          </p:cNvSpPr>
          <p:nvPr>
            <p:ph type="body" sz="quarter" idx="10" hasCustomPrompt="1"/>
          </p:nvPr>
        </p:nvSpPr>
        <p:spPr>
          <a:xfrm>
            <a:off x="1260000" y="5775075"/>
            <a:ext cx="2973918" cy="946150"/>
          </a:xfrm>
        </p:spPr>
        <p:txBody>
          <a:bodyPr/>
          <a:lstStyle>
            <a:lvl1pPr>
              <a:spcBef>
                <a:spcPts val="0"/>
              </a:spcBef>
              <a:spcAft>
                <a:spcPts val="1801"/>
              </a:spcAft>
              <a:defRPr sz="1100" b="1">
                <a:solidFill>
                  <a:schemeClr val="bg1"/>
                </a:solidFill>
              </a:defRPr>
            </a:lvl1pPr>
            <a:lvl3pPr marL="0" indent="0">
              <a:buNone/>
              <a:defRPr sz="1100">
                <a:solidFill>
                  <a:schemeClr val="bg1"/>
                </a:solidFill>
                <a:latin typeface="Arial" panose="020B0604020202020204" pitchFamily="34" charset="0"/>
                <a:cs typeface="Arial" panose="020B0604020202020204" pitchFamily="34" charset="0"/>
              </a:defRPr>
            </a:lvl3pPr>
          </a:lstStyle>
          <a:p>
            <a:pPr lvl="0"/>
            <a:r>
              <a:rPr lang="en-US"/>
              <a:t>Education and Skills Funding Agency</a:t>
            </a:r>
          </a:p>
          <a:p>
            <a:pPr lvl="2"/>
            <a:r>
              <a:rPr lang="en-US"/>
              <a:t>© Crown copyright 2021</a:t>
            </a:r>
            <a:endParaRPr lang="en-GB"/>
          </a:p>
        </p:txBody>
      </p:sp>
    </p:spTree>
    <p:extLst>
      <p:ext uri="{BB962C8B-B14F-4D97-AF65-F5344CB8AC3E}">
        <p14:creationId xmlns:p14="http://schemas.microsoft.com/office/powerpoint/2010/main" val="290186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ar Cover slide 3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CF5E5-B70B-4B61-BBAC-93081A9D57FE}"/>
              </a:ext>
            </a:extLst>
          </p:cNvPr>
          <p:cNvPicPr>
            <a:picLocks noChangeAspect="1"/>
          </p:cNvPicPr>
          <p:nvPr userDrawn="1"/>
        </p:nvPicPr>
        <p:blipFill>
          <a:blip r:embed="rId2"/>
          <a:stretch>
            <a:fillRect/>
          </a:stretch>
        </p:blipFill>
        <p:spPr>
          <a:xfrm>
            <a:off x="3" y="0"/>
            <a:ext cx="12191996" cy="6857998"/>
          </a:xfrm>
          <a:prstGeom prst="rect">
            <a:avLst/>
          </a:prstGeom>
        </p:spPr>
      </p:pic>
      <p:sp>
        <p:nvSpPr>
          <p:cNvPr id="3" name="Text Placeholder 2">
            <a:extLst>
              <a:ext uri="{FF2B5EF4-FFF2-40B4-BE49-F238E27FC236}">
                <a16:creationId xmlns:a16="http://schemas.microsoft.com/office/drawing/2014/main" id="{83235AA5-3F57-4264-B3AD-0018FEFDEF79}"/>
              </a:ext>
            </a:extLst>
          </p:cNvPr>
          <p:cNvSpPr>
            <a:spLocks noGrp="1"/>
          </p:cNvSpPr>
          <p:nvPr>
            <p:ph type="body" sz="quarter" idx="10" hasCustomPrompt="1"/>
          </p:nvPr>
        </p:nvSpPr>
        <p:spPr>
          <a:xfrm>
            <a:off x="1260000" y="5775075"/>
            <a:ext cx="2973918" cy="946150"/>
          </a:xfrm>
        </p:spPr>
        <p:txBody>
          <a:bodyPr/>
          <a:lstStyle>
            <a:lvl1pPr>
              <a:spcBef>
                <a:spcPts val="0"/>
              </a:spcBef>
              <a:spcAft>
                <a:spcPts val="1801"/>
              </a:spcAft>
              <a:defRPr sz="1100" b="1">
                <a:solidFill>
                  <a:schemeClr val="bg1"/>
                </a:solidFill>
              </a:defRPr>
            </a:lvl1pPr>
            <a:lvl3pPr marL="0" indent="0">
              <a:buNone/>
              <a:defRPr sz="1100">
                <a:solidFill>
                  <a:schemeClr val="bg1"/>
                </a:solidFill>
                <a:latin typeface="Arial" panose="020B0604020202020204" pitchFamily="34" charset="0"/>
                <a:cs typeface="Arial" panose="020B0604020202020204" pitchFamily="34" charset="0"/>
              </a:defRPr>
            </a:lvl3pPr>
          </a:lstStyle>
          <a:p>
            <a:pPr lvl="0"/>
            <a:r>
              <a:rPr lang="en-US"/>
              <a:t>Education and Skills Funding Agency</a:t>
            </a:r>
          </a:p>
          <a:p>
            <a:pPr lvl="2"/>
            <a:r>
              <a:rPr lang="en-US"/>
              <a:t>© Crown copyright 2021</a:t>
            </a:r>
            <a:endParaRPr lang="en-GB"/>
          </a:p>
        </p:txBody>
      </p:sp>
    </p:spTree>
    <p:extLst>
      <p:ext uri="{BB962C8B-B14F-4D97-AF65-F5344CB8AC3E}">
        <p14:creationId xmlns:p14="http://schemas.microsoft.com/office/powerpoint/2010/main" val="85275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dirty="0"/>
              <a:t>Click to edit title</a:t>
            </a:r>
            <a:endParaRPr lang="en-GB" dirty="0"/>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dirty="0"/>
              <a:t>On the Insert ribbon select Header and Footer to edit this holding text</a:t>
            </a:r>
            <a:endParaRPr lang="en-US" dirty="0"/>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dirty="0"/>
          </a:p>
        </p:txBody>
      </p:sp>
    </p:spTree>
    <p:extLst>
      <p:ext uri="{BB962C8B-B14F-4D97-AF65-F5344CB8AC3E}">
        <p14:creationId xmlns:p14="http://schemas.microsoft.com/office/powerpoint/2010/main" val="2286467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ar Cover slide 4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CF5E5-B70B-4B61-BBAC-93081A9D57FE}"/>
              </a:ext>
            </a:extLst>
          </p:cNvPr>
          <p:cNvPicPr>
            <a:picLocks noChangeAspect="1"/>
          </p:cNvPicPr>
          <p:nvPr userDrawn="1"/>
        </p:nvPicPr>
        <p:blipFill>
          <a:blip r:embed="rId2"/>
          <a:stretch>
            <a:fillRect/>
          </a:stretch>
        </p:blipFill>
        <p:spPr>
          <a:xfrm>
            <a:off x="3" y="0"/>
            <a:ext cx="12191996" cy="6857998"/>
          </a:xfrm>
          <a:prstGeom prst="rect">
            <a:avLst/>
          </a:prstGeom>
        </p:spPr>
      </p:pic>
      <p:sp>
        <p:nvSpPr>
          <p:cNvPr id="3" name="Text Placeholder 2">
            <a:extLst>
              <a:ext uri="{FF2B5EF4-FFF2-40B4-BE49-F238E27FC236}">
                <a16:creationId xmlns:a16="http://schemas.microsoft.com/office/drawing/2014/main" id="{83235AA5-3F57-4264-B3AD-0018FEFDEF79}"/>
              </a:ext>
            </a:extLst>
          </p:cNvPr>
          <p:cNvSpPr>
            <a:spLocks noGrp="1"/>
          </p:cNvSpPr>
          <p:nvPr>
            <p:ph type="body" sz="quarter" idx="10" hasCustomPrompt="1"/>
          </p:nvPr>
        </p:nvSpPr>
        <p:spPr>
          <a:xfrm>
            <a:off x="1260000" y="5775075"/>
            <a:ext cx="2973918" cy="946150"/>
          </a:xfrm>
        </p:spPr>
        <p:txBody>
          <a:bodyPr/>
          <a:lstStyle>
            <a:lvl1pPr>
              <a:spcBef>
                <a:spcPts val="0"/>
              </a:spcBef>
              <a:spcAft>
                <a:spcPts val="1801"/>
              </a:spcAft>
              <a:defRPr sz="1100" b="1">
                <a:solidFill>
                  <a:schemeClr val="bg1"/>
                </a:solidFill>
              </a:defRPr>
            </a:lvl1pPr>
            <a:lvl3pPr marL="0" indent="0">
              <a:buNone/>
              <a:defRPr sz="1100">
                <a:solidFill>
                  <a:schemeClr val="bg1"/>
                </a:solidFill>
                <a:latin typeface="Arial" panose="020B0604020202020204" pitchFamily="34" charset="0"/>
                <a:cs typeface="Arial" panose="020B0604020202020204" pitchFamily="34" charset="0"/>
              </a:defRPr>
            </a:lvl3pPr>
          </a:lstStyle>
          <a:p>
            <a:pPr lvl="0"/>
            <a:r>
              <a:rPr lang="en-US"/>
              <a:t>Education and Skills Funding Agency</a:t>
            </a:r>
          </a:p>
          <a:p>
            <a:pPr lvl="2"/>
            <a:r>
              <a:rPr lang="en-US"/>
              <a:t>© Crown copyright 2021</a:t>
            </a:r>
            <a:endParaRPr lang="en-GB"/>
          </a:p>
        </p:txBody>
      </p:sp>
    </p:spTree>
    <p:extLst>
      <p:ext uri="{BB962C8B-B14F-4D97-AF65-F5344CB8AC3E}">
        <p14:creationId xmlns:p14="http://schemas.microsoft.com/office/powerpoint/2010/main" val="131231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3" y="1196975"/>
            <a:ext cx="5082116"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6197600" y="1196975"/>
            <a:ext cx="508211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15/11/21</a:t>
            </a:fld>
            <a:endParaRPr lang="en-GB"/>
          </a:p>
        </p:txBody>
      </p:sp>
      <p:sp>
        <p:nvSpPr>
          <p:cNvPr id="9"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496697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5" y="333375"/>
            <a:ext cx="10367433" cy="647701"/>
          </a:xfrm>
        </p:spPr>
        <p:txBody>
          <a:bodyPr/>
          <a:lstStyle>
            <a:lvl1pPr>
              <a:defRPr baseline="0">
                <a:solidFill>
                  <a:schemeClr val="accent6">
                    <a:lumMod val="75000"/>
                  </a:schemeClr>
                </a:solidFill>
                <a:latin typeface="Leelawadee" panose="020B0502040204020203" pitchFamily="34" charset="-34"/>
              </a:defRPr>
            </a:lvl1pPr>
          </a:lstStyle>
          <a:p>
            <a:r>
              <a:rPr lang="en-US"/>
              <a:t>Click to edit Master title style</a:t>
            </a:r>
            <a:endParaRPr lang="en-GB"/>
          </a:p>
        </p:txBody>
      </p:sp>
      <p:sp>
        <p:nvSpPr>
          <p:cNvPr id="3" name="Content Placeholder 2"/>
          <p:cNvSpPr>
            <a:spLocks noGrp="1"/>
          </p:cNvSpPr>
          <p:nvPr>
            <p:ph idx="1"/>
          </p:nvPr>
        </p:nvSpPr>
        <p:spPr>
          <a:xfrm>
            <a:off x="912284" y="1196977"/>
            <a:ext cx="10367433"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baseline="0">
                <a:latin typeface="Leelawadee" panose="020B0502040204020203" pitchFamily="34" charset="-34"/>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baseline="0">
                <a:latin typeface="Leelawadee" panose="020B0502040204020203" pitchFamily="34" charset="-34"/>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baseline="0">
                <a:latin typeface="Leelawadee" panose="020B0502040204020203" pitchFamily="34" charset="-34"/>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baseline="0">
                <a:latin typeface="Leelawadee" panose="020B0502040204020203" pitchFamily="34" charset="-34"/>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baseline="0">
                <a:latin typeface="Leelawadee" panose="020B0502040204020203" pitchFamily="34" charset="-34"/>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15/11/21</a:t>
            </a:fld>
            <a:endParaRPr lang="en-GB"/>
          </a:p>
        </p:txBody>
      </p:sp>
      <p:sp>
        <p:nvSpPr>
          <p:cNvPr id="8"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356096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1076"/>
            <a:ext cx="103632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a:t>Click to edit Master title style</a:t>
            </a:r>
            <a:endParaRPr lang="en-GB"/>
          </a:p>
        </p:txBody>
      </p:sp>
      <p:sp>
        <p:nvSpPr>
          <p:cNvPr id="3" name="Subtitle 2"/>
          <p:cNvSpPr>
            <a:spLocks noGrp="1"/>
          </p:cNvSpPr>
          <p:nvPr>
            <p:ph type="subTitle" idx="1"/>
          </p:nvPr>
        </p:nvSpPr>
        <p:spPr>
          <a:xfrm>
            <a:off x="911424" y="2924944"/>
            <a:ext cx="85344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2"/>
          </p:nvPr>
        </p:nvSpPr>
        <p:spPr>
          <a:xfrm>
            <a:off x="2831637" y="6334126"/>
            <a:ext cx="1632181"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15/11/21</a:t>
            </a:fld>
            <a:endParaRPr lang="en-GB"/>
          </a:p>
        </p:txBody>
      </p:sp>
      <p:sp>
        <p:nvSpPr>
          <p:cNvPr id="13" name="Footer Placeholder 4"/>
          <p:cNvSpPr>
            <a:spLocks noGrp="1"/>
          </p:cNvSpPr>
          <p:nvPr>
            <p:ph type="ftr" sz="quarter" idx="3"/>
          </p:nvPr>
        </p:nvSpPr>
        <p:spPr>
          <a:xfrm>
            <a:off x="4559830" y="6334126"/>
            <a:ext cx="5952661"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4"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760031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DF98-C360-4ABA-ABB6-B4E8AB8DB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201EB0-8C91-4197-AFF6-D8CF82E0D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418F0B-D201-4346-A90E-D2D84C9B22C0}"/>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5" name="Footer Placeholder 4">
            <a:extLst>
              <a:ext uri="{FF2B5EF4-FFF2-40B4-BE49-F238E27FC236}">
                <a16:creationId xmlns:a16="http://schemas.microsoft.com/office/drawing/2014/main" id="{A57DCFCE-09EA-48EE-A92E-395F758A00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3CB016-2127-43F8-9193-EE98BE0D420D}"/>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3712571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6849-4421-44DC-B5CE-5FD2E44BE7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B799D2-07D3-4DE1-A094-0DAECB0604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192DA-2C23-47CB-9667-E84DEF854951}"/>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5" name="Footer Placeholder 4">
            <a:extLst>
              <a:ext uri="{FF2B5EF4-FFF2-40B4-BE49-F238E27FC236}">
                <a16:creationId xmlns:a16="http://schemas.microsoft.com/office/drawing/2014/main" id="{3CCDD746-2188-466F-BF5C-A1AD8F13DC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0E97AD-8D78-4AB6-B985-A4D739535AEC}"/>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86473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3896-AE7E-4093-936C-BFEBA06B3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6A93BB-9524-4A56-ABA8-A813EF8E8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AA512-DB5A-490E-AD2F-12278C70F80B}"/>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5" name="Footer Placeholder 4">
            <a:extLst>
              <a:ext uri="{FF2B5EF4-FFF2-40B4-BE49-F238E27FC236}">
                <a16:creationId xmlns:a16="http://schemas.microsoft.com/office/drawing/2014/main" id="{361CF226-2418-4868-9504-FC82242982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CF4E99-D3FC-4867-AF43-BBF93E420CAE}"/>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3646774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50E4-9711-4D14-B998-C16982C4C5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9193A2-3E99-4499-AD87-F2F55BC581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48EBC5-379F-4A1A-BBFD-8AF65C171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FE7132-C445-49A1-B321-10C8B1E18403}"/>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6" name="Footer Placeholder 5">
            <a:extLst>
              <a:ext uri="{FF2B5EF4-FFF2-40B4-BE49-F238E27FC236}">
                <a16:creationId xmlns:a16="http://schemas.microsoft.com/office/drawing/2014/main" id="{FEC4E69B-756A-4659-85EC-551D3D09DFB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94DD5BF-153F-4845-830B-C5471131E0EA}"/>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2555625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C741-FF1D-4552-8401-67D59D2288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59C2E-C31F-485C-9D39-6236A6965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AE6EC-796B-4629-8B24-9AB284A06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4C8F5E-FFFD-456C-AF7C-EA84D5C525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21C1A7-15A6-4042-BDAD-A265A0063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ACA8ED-5E2A-4250-B77F-07866C0FD6CA}"/>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8" name="Footer Placeholder 7">
            <a:extLst>
              <a:ext uri="{FF2B5EF4-FFF2-40B4-BE49-F238E27FC236}">
                <a16:creationId xmlns:a16="http://schemas.microsoft.com/office/drawing/2014/main" id="{EB6E607C-AF02-41FF-A041-9C7E97416D2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344B07E-B852-4109-AA03-D302DF666E62}"/>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160800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A3CE-0899-4EF0-B8A3-636E90C314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7B0EAE-782D-4CCE-8D20-4F2E434B03FD}"/>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4" name="Footer Placeholder 3">
            <a:extLst>
              <a:ext uri="{FF2B5EF4-FFF2-40B4-BE49-F238E27FC236}">
                <a16:creationId xmlns:a16="http://schemas.microsoft.com/office/drawing/2014/main" id="{2A0322F7-6EA1-4541-8808-9F459708F96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1476F0B-F511-4E9F-92C6-8AF16AA49A01}"/>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40537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dirty="0"/>
              <a:t>Click to edit title</a:t>
            </a:r>
            <a:endParaRPr lang="en-GB" dirty="0"/>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dirty="0"/>
              <a:t>On the Insert ribbon select Header and Footer to edit this holding text</a:t>
            </a:r>
            <a:endParaRPr lang="en-US"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D091A-82A5-4E37-A88D-71C32022159F}"/>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3" name="Footer Placeholder 2">
            <a:extLst>
              <a:ext uri="{FF2B5EF4-FFF2-40B4-BE49-F238E27FC236}">
                <a16:creationId xmlns:a16="http://schemas.microsoft.com/office/drawing/2014/main" id="{67509BE4-CB2E-4B0E-B289-89C9E5235D4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36B2F34-1542-4FF8-8020-C33B545796FD}"/>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3777359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9386-43E1-45A2-9F55-473577D8F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89CF14-2AAE-4294-A735-3665B6490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FDCC35-9931-4D4B-AE86-3DB433601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D2DCE-1B35-44A5-887B-F9D83BDB4CEB}"/>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6" name="Footer Placeholder 5">
            <a:extLst>
              <a:ext uri="{FF2B5EF4-FFF2-40B4-BE49-F238E27FC236}">
                <a16:creationId xmlns:a16="http://schemas.microsoft.com/office/drawing/2014/main" id="{6F17DC2F-75CA-4104-B5DA-0EE25CCDABC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04D807-8559-4606-9412-2162E86414C7}"/>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415834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743F-9A1B-47AF-867D-9DCB1D36D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DC9555-6949-48D8-99D2-086F3B15D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4BE697-D624-4585-A628-5FD59890D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F0F2F-2362-42D9-B70E-89F314C6B45C}"/>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6" name="Footer Placeholder 5">
            <a:extLst>
              <a:ext uri="{FF2B5EF4-FFF2-40B4-BE49-F238E27FC236}">
                <a16:creationId xmlns:a16="http://schemas.microsoft.com/office/drawing/2014/main" id="{5668B9BD-B105-4FB7-BBCA-07104F28957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82FC0F5-852E-4FC8-8451-DDCDEE501E69}"/>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991269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12B5-C964-4775-B17E-904861E40E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9FAE3B-B06C-49D3-B11D-1C040177E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02DF6E-2A43-41BC-A375-593B1BD58D3B}"/>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5" name="Footer Placeholder 4">
            <a:extLst>
              <a:ext uri="{FF2B5EF4-FFF2-40B4-BE49-F238E27FC236}">
                <a16:creationId xmlns:a16="http://schemas.microsoft.com/office/drawing/2014/main" id="{43E81935-37B4-4E73-BEAB-12B634E203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08187D-4414-4286-A89E-42E7196DB6AA}"/>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3585279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E6D48-EED3-436F-B372-B9976861B2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FD74EE-036D-4C97-99BE-2456F3C92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D023A-D0EB-43DD-96B3-0F6CF4470F89}"/>
              </a:ext>
            </a:extLst>
          </p:cNvPr>
          <p:cNvSpPr>
            <a:spLocks noGrp="1"/>
          </p:cNvSpPr>
          <p:nvPr>
            <p:ph type="dt" sz="half" idx="10"/>
          </p:nvPr>
        </p:nvSpPr>
        <p:spPr/>
        <p:txBody>
          <a:bodyPr/>
          <a:lstStyle/>
          <a:p>
            <a:fld id="{2787DA84-84E4-47BA-A1AD-2BD18ED9E29E}" type="datetimeFigureOut">
              <a:rPr lang="en-GB" smtClean="0"/>
              <a:t>15/11/21</a:t>
            </a:fld>
            <a:endParaRPr lang="en-GB" dirty="0"/>
          </a:p>
        </p:txBody>
      </p:sp>
      <p:sp>
        <p:nvSpPr>
          <p:cNvPr id="5" name="Footer Placeholder 4">
            <a:extLst>
              <a:ext uri="{FF2B5EF4-FFF2-40B4-BE49-F238E27FC236}">
                <a16:creationId xmlns:a16="http://schemas.microsoft.com/office/drawing/2014/main" id="{B5CEF52B-FD96-45C6-AC78-37D76D14AF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34BEC6-CF39-4533-A78E-17F0E5116FA0}"/>
              </a:ext>
            </a:extLst>
          </p:cNvPr>
          <p:cNvSpPr>
            <a:spLocks noGrp="1"/>
          </p:cNvSpPr>
          <p:nvPr>
            <p:ph type="sldNum" sz="quarter" idx="12"/>
          </p:nvPr>
        </p:nvSpPr>
        <p:spPr/>
        <p:txBody>
          <a:bodyPr/>
          <a:lstStyle/>
          <a:p>
            <a:fld id="{0336B996-4637-43C2-BA48-5B48BEF1B37C}" type="slidenum">
              <a:rPr lang="en-GB" smtClean="0"/>
              <a:t>‹#›</a:t>
            </a:fld>
            <a:endParaRPr lang="en-GB" dirty="0"/>
          </a:p>
        </p:txBody>
      </p:sp>
    </p:spTree>
    <p:extLst>
      <p:ext uri="{BB962C8B-B14F-4D97-AF65-F5344CB8AC3E}">
        <p14:creationId xmlns:p14="http://schemas.microsoft.com/office/powerpoint/2010/main" val="400525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dirty="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dirty="0"/>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dirty="0"/>
              <a:t>Subtitle</a:t>
            </a:r>
          </a:p>
        </p:txBody>
      </p:sp>
    </p:spTree>
    <p:extLst>
      <p:ext uri="{BB962C8B-B14F-4D97-AF65-F5344CB8AC3E}">
        <p14:creationId xmlns:p14="http://schemas.microsoft.com/office/powerpoint/2010/main" val="211678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dirty="0"/>
              <a:t>Section title</a:t>
            </a:r>
          </a:p>
        </p:txBody>
      </p:sp>
    </p:spTree>
    <p:extLst>
      <p:ext uri="{BB962C8B-B14F-4D97-AF65-F5344CB8AC3E}">
        <p14:creationId xmlns:p14="http://schemas.microsoft.com/office/powerpoint/2010/main" val="193755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dirty="0"/>
              <a:t>Click to edit title</a:t>
            </a:r>
            <a:endParaRPr lang="en-GB" dirty="0"/>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dirty="0"/>
              <a:t>On the Insert ribbon select Header and Footer to edit this holding text</a:t>
            </a:r>
            <a:endParaRPr lang="en-GB" noProof="0" dirty="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dirty="0"/>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6464184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dirty="0"/>
              <a:t>On the Insert ribbon select Header and Footer to edit this holding text</a:t>
            </a:r>
            <a:endParaRPr lang="en-US" dirty="0"/>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dirty="0"/>
              <a:t>On the Insert ribbon select Header and Footer to edit this holding text</a:t>
            </a:r>
            <a:endParaRPr lang="en-GB" noProof="0" dirty="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25416757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647723" y="1368979"/>
            <a:ext cx="10956620" cy="46708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14"/>
            <a:ext cx="10154233" cy="365125"/>
          </a:xfrm>
          <a:prstGeom prst="rect">
            <a:avLst/>
          </a:prstGeom>
        </p:spPr>
        <p:txBody>
          <a:bodyPr vert="horz" lIns="91440" tIns="45720" rIns="91440" bIns="45720" rtlCol="0" anchor="t" anchorCtr="0"/>
          <a:lstStyle>
            <a:lvl1pPr algn="l">
              <a:defRPr sz="1050" b="0">
                <a:solidFill>
                  <a:srgbClr val="4D4D4D"/>
                </a:solidFill>
              </a:defRPr>
            </a:lvl1pPr>
          </a:lstStyle>
          <a:p>
            <a:r>
              <a:rPr lang="en-US"/>
              <a:t>DFE </a:t>
            </a:r>
            <a:r>
              <a:rPr lang="en-US" err="1"/>
              <a:t>Powerpoint</a:t>
            </a:r>
            <a:r>
              <a:rPr lang="en-US"/>
              <a:t> Presentation title </a:t>
            </a:r>
          </a:p>
        </p:txBody>
      </p:sp>
      <p:sp>
        <p:nvSpPr>
          <p:cNvPr id="6" name="Slide Number Placeholder 5"/>
          <p:cNvSpPr>
            <a:spLocks noGrp="1"/>
          </p:cNvSpPr>
          <p:nvPr>
            <p:ph type="sldNum" sz="quarter" idx="4"/>
          </p:nvPr>
        </p:nvSpPr>
        <p:spPr>
          <a:xfrm>
            <a:off x="10853642" y="6201814"/>
            <a:ext cx="750702"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extLst>
      <p:ext uri="{BB962C8B-B14F-4D97-AF65-F5344CB8AC3E}">
        <p14:creationId xmlns:p14="http://schemas.microsoft.com/office/powerpoint/2010/main" val="360005121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Lst>
  <p:hf hdr="0" dt="0"/>
  <p:txStyles>
    <p:titleStyle>
      <a:lvl1pPr algn="l" defTabSz="685818"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818"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818"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0" indent="-216005" algn="l" defTabSz="685818"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2011" indent="-216005" algn="l" defTabSz="685818"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8016" indent="-216005" algn="l" defTabSz="685818"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200030" indent="-171454" algn="l" defTabSz="685818"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35" indent="-171454" algn="l" defTabSz="685818"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42" indent="-171454" algn="l" defTabSz="685818"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46" indent="-171454" algn="l" defTabSz="685818"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18" rtl="0" eaLnBrk="1" latinLnBrk="0" hangingPunct="1">
        <a:defRPr sz="1351" kern="1200">
          <a:solidFill>
            <a:schemeClr val="tx1"/>
          </a:solidFill>
          <a:latin typeface="+mn-lt"/>
          <a:ea typeface="+mn-ea"/>
          <a:cs typeface="+mn-cs"/>
        </a:defRPr>
      </a:lvl1pPr>
      <a:lvl2pPr marL="342908" algn="l" defTabSz="685818" rtl="0" eaLnBrk="1" latinLnBrk="0" hangingPunct="1">
        <a:defRPr sz="1351" kern="1200">
          <a:solidFill>
            <a:schemeClr val="tx1"/>
          </a:solidFill>
          <a:latin typeface="+mn-lt"/>
          <a:ea typeface="+mn-ea"/>
          <a:cs typeface="+mn-cs"/>
        </a:defRPr>
      </a:lvl2pPr>
      <a:lvl3pPr marL="685818" algn="l" defTabSz="685818" rtl="0" eaLnBrk="1" latinLnBrk="0" hangingPunct="1">
        <a:defRPr sz="1351" kern="1200">
          <a:solidFill>
            <a:schemeClr val="tx1"/>
          </a:solidFill>
          <a:latin typeface="+mn-lt"/>
          <a:ea typeface="+mn-ea"/>
          <a:cs typeface="+mn-cs"/>
        </a:defRPr>
      </a:lvl3pPr>
      <a:lvl4pPr marL="1028726" algn="l" defTabSz="685818" rtl="0" eaLnBrk="1" latinLnBrk="0" hangingPunct="1">
        <a:defRPr sz="1351" kern="1200">
          <a:solidFill>
            <a:schemeClr val="tx1"/>
          </a:solidFill>
          <a:latin typeface="+mn-lt"/>
          <a:ea typeface="+mn-ea"/>
          <a:cs typeface="+mn-cs"/>
        </a:defRPr>
      </a:lvl4pPr>
      <a:lvl5pPr marL="1371634" algn="l" defTabSz="685818" rtl="0" eaLnBrk="1" latinLnBrk="0" hangingPunct="1">
        <a:defRPr sz="1351" kern="1200">
          <a:solidFill>
            <a:schemeClr val="tx1"/>
          </a:solidFill>
          <a:latin typeface="+mn-lt"/>
          <a:ea typeface="+mn-ea"/>
          <a:cs typeface="+mn-cs"/>
        </a:defRPr>
      </a:lvl5pPr>
      <a:lvl6pPr marL="1714541" algn="l" defTabSz="685818" rtl="0" eaLnBrk="1" latinLnBrk="0" hangingPunct="1">
        <a:defRPr sz="1351" kern="1200">
          <a:solidFill>
            <a:schemeClr val="tx1"/>
          </a:solidFill>
          <a:latin typeface="+mn-lt"/>
          <a:ea typeface="+mn-ea"/>
          <a:cs typeface="+mn-cs"/>
        </a:defRPr>
      </a:lvl6pPr>
      <a:lvl7pPr marL="2057452" algn="l" defTabSz="685818" rtl="0" eaLnBrk="1" latinLnBrk="0" hangingPunct="1">
        <a:defRPr sz="1351" kern="1200">
          <a:solidFill>
            <a:schemeClr val="tx1"/>
          </a:solidFill>
          <a:latin typeface="+mn-lt"/>
          <a:ea typeface="+mn-ea"/>
          <a:cs typeface="+mn-cs"/>
        </a:defRPr>
      </a:lvl7pPr>
      <a:lvl8pPr marL="2400360" algn="l" defTabSz="685818" rtl="0" eaLnBrk="1" latinLnBrk="0" hangingPunct="1">
        <a:defRPr sz="1351" kern="1200">
          <a:solidFill>
            <a:schemeClr val="tx1"/>
          </a:solidFill>
          <a:latin typeface="+mn-lt"/>
          <a:ea typeface="+mn-ea"/>
          <a:cs typeface="+mn-cs"/>
        </a:defRPr>
      </a:lvl8pPr>
      <a:lvl9pPr marL="2743269" algn="l" defTabSz="685818"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285" y="332657"/>
            <a:ext cx="10367433" cy="648419"/>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912284" y="1196977"/>
            <a:ext cx="10367433" cy="46799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831637" y="6334126"/>
            <a:ext cx="1248139"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15/11/21</a:t>
            </a:fld>
            <a:endParaRPr lang="en-GB"/>
          </a:p>
        </p:txBody>
      </p:sp>
      <p:sp>
        <p:nvSpPr>
          <p:cNvPr id="8" name="Footer Placeholder 4"/>
          <p:cNvSpPr>
            <a:spLocks noGrp="1"/>
          </p:cNvSpPr>
          <p:nvPr>
            <p:ph type="ftr" sz="quarter" idx="3"/>
          </p:nvPr>
        </p:nvSpPr>
        <p:spPr>
          <a:xfrm>
            <a:off x="4175787" y="6334126"/>
            <a:ext cx="4320480"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10593851" y="6334126"/>
            <a:ext cx="685867"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pic>
        <p:nvPicPr>
          <p:cNvPr id="10" name="Picture 9" descr="Department for Education" title="Logo"/>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2284" y="5937814"/>
            <a:ext cx="1728259"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784300" y="6057984"/>
            <a:ext cx="2487745" cy="61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5804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txStyles>
    <p:titleStyle>
      <a:lvl1pPr algn="l" defTabSz="914400" rtl="0" eaLnBrk="1" latinLnBrk="0" hangingPunct="1">
        <a:spcBef>
          <a:spcPct val="0"/>
        </a:spcBef>
        <a:buNone/>
        <a:defRPr lang="en-GB" sz="3200" b="1" kern="1200" baseline="0" dirty="0">
          <a:solidFill>
            <a:schemeClr val="accent6">
              <a:lumMod val="75000"/>
            </a:schemeClr>
          </a:solidFill>
          <a:latin typeface="Leelawadee" panose="020B0502040204020203" pitchFamily="34" charset="-34"/>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baseline="0">
          <a:solidFill>
            <a:schemeClr val="tx1">
              <a:lumMod val="65000"/>
              <a:lumOff val="35000"/>
            </a:schemeClr>
          </a:solidFill>
          <a:latin typeface="Leelawadee" panose="020B0502040204020203" pitchFamily="34" charset="-34"/>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baseline="0">
          <a:solidFill>
            <a:schemeClr val="tx1">
              <a:lumMod val="65000"/>
              <a:lumOff val="35000"/>
            </a:schemeClr>
          </a:solidFill>
          <a:latin typeface="Leelawadee" panose="020B0502040204020203" pitchFamily="34" charset="-34"/>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baseline="0">
          <a:solidFill>
            <a:schemeClr val="tx1">
              <a:lumMod val="65000"/>
              <a:lumOff val="35000"/>
            </a:schemeClr>
          </a:solidFill>
          <a:latin typeface="Leelawadee" panose="020B0502040204020203" pitchFamily="34" charset="-34"/>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baseline="0">
          <a:solidFill>
            <a:schemeClr val="tx1">
              <a:lumMod val="65000"/>
              <a:lumOff val="35000"/>
            </a:schemeClr>
          </a:solidFill>
          <a:latin typeface="Leelawadee" panose="020B0502040204020203" pitchFamily="34" charset="-34"/>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baseline="0">
          <a:solidFill>
            <a:schemeClr val="tx1">
              <a:lumMod val="65000"/>
              <a:lumOff val="35000"/>
            </a:schemeClr>
          </a:solidFill>
          <a:latin typeface="Leelawadee" panose="020B0502040204020203" pitchFamily="34" charset="-34"/>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39DBD-248F-4396-A9BD-308BA15FC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B3C9DB-8D1C-4A68-AFED-1B1CA7B9F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F68B0-B052-4EF2-BA07-CC06E6D9C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7DA84-84E4-47BA-A1AD-2BD18ED9E29E}" type="datetimeFigureOut">
              <a:rPr lang="en-GB" smtClean="0"/>
              <a:t>15/11/21</a:t>
            </a:fld>
            <a:endParaRPr lang="en-GB" dirty="0"/>
          </a:p>
        </p:txBody>
      </p:sp>
      <p:sp>
        <p:nvSpPr>
          <p:cNvPr id="5" name="Footer Placeholder 4">
            <a:extLst>
              <a:ext uri="{FF2B5EF4-FFF2-40B4-BE49-F238E27FC236}">
                <a16:creationId xmlns:a16="http://schemas.microsoft.com/office/drawing/2014/main" id="{84A8CE50-CA8D-433E-BB3D-7F83873CA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E226227-C305-4E61-A7A8-C71D13E77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6B996-4637-43C2-BA48-5B48BEF1B37C}" type="slidenum">
              <a:rPr lang="en-GB" smtClean="0"/>
              <a:t>‹#›</a:t>
            </a:fld>
            <a:endParaRPr lang="en-GB" dirty="0"/>
          </a:p>
        </p:txBody>
      </p:sp>
    </p:spTree>
    <p:extLst>
      <p:ext uri="{BB962C8B-B14F-4D97-AF65-F5344CB8AC3E}">
        <p14:creationId xmlns:p14="http://schemas.microsoft.com/office/powerpoint/2010/main" val="308219570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mailto:alexandra.wiggins@education.gov.uk" TargetMode="External"/><Relationship Id="rId2" Type="http://schemas.openxmlformats.org/officeDocument/2006/relationships/hyperlink" Target="mailto:sue.arrand@education.gov.uk"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r>
              <a:rPr lang="en-GB" dirty="0"/>
              <a:t>Bootcamps to Apprenticeship Progression </a:t>
            </a:r>
            <a:br>
              <a:rPr lang="en-GB" dirty="0"/>
            </a:br>
            <a:r>
              <a:rPr lang="en-GB" dirty="0"/>
              <a:t>Sue Arrand, ESFA </a:t>
            </a:r>
          </a:p>
        </p:txBody>
      </p:sp>
    </p:spTree>
    <p:extLst>
      <p:ext uri="{BB962C8B-B14F-4D97-AF65-F5344CB8AC3E}">
        <p14:creationId xmlns:p14="http://schemas.microsoft.com/office/powerpoint/2010/main" val="378582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3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Oval 3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Arc 4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B72C71-50BC-4754-A77B-E0F1C584BEAC}"/>
              </a:ext>
            </a:extLst>
          </p:cNvPr>
          <p:cNvSpPr>
            <a:spLocks noGrp="1"/>
          </p:cNvSpPr>
          <p:nvPr>
            <p:ph type="ctrTitle"/>
          </p:nvPr>
        </p:nvSpPr>
        <p:spPr>
          <a:xfrm>
            <a:off x="4038600" y="1939159"/>
            <a:ext cx="7644627" cy="2751086"/>
          </a:xfrm>
        </p:spPr>
        <p:txBody>
          <a:bodyPr>
            <a:normAutofit/>
          </a:bodyPr>
          <a:lstStyle/>
          <a:p>
            <a:pPr algn="r"/>
            <a:r>
              <a:rPr lang="en-GB" b="1" dirty="0"/>
              <a:t>National Skills Fund </a:t>
            </a:r>
            <a:br>
              <a:rPr lang="en-GB" b="1" dirty="0"/>
            </a:br>
            <a:br>
              <a:rPr lang="en-GB" b="1" dirty="0"/>
            </a:br>
            <a:r>
              <a:rPr lang="en-GB" b="1" dirty="0"/>
              <a:t>Skills Bootcamps</a:t>
            </a:r>
          </a:p>
        </p:txBody>
      </p:sp>
      <p:sp>
        <p:nvSpPr>
          <p:cNvPr id="3" name="Subtitle 2">
            <a:extLst>
              <a:ext uri="{FF2B5EF4-FFF2-40B4-BE49-F238E27FC236}">
                <a16:creationId xmlns:a16="http://schemas.microsoft.com/office/drawing/2014/main" id="{ECD4E52A-942F-4C5D-959F-11E072A643AB}"/>
              </a:ext>
            </a:extLst>
          </p:cNvPr>
          <p:cNvSpPr>
            <a:spLocks noGrp="1"/>
          </p:cNvSpPr>
          <p:nvPr>
            <p:ph type="subTitle" idx="1"/>
          </p:nvPr>
        </p:nvSpPr>
        <p:spPr>
          <a:xfrm>
            <a:off x="4038600" y="4782320"/>
            <a:ext cx="7644627" cy="1329443"/>
          </a:xfrm>
        </p:spPr>
        <p:txBody>
          <a:bodyPr>
            <a:normAutofit/>
          </a:bodyPr>
          <a:lstStyle/>
          <a:p>
            <a:pPr algn="r"/>
            <a:r>
              <a:rPr lang="en-GB" dirty="0"/>
              <a:t>23/10/21</a:t>
            </a:r>
          </a:p>
        </p:txBody>
      </p:sp>
    </p:spTree>
    <p:extLst>
      <p:ext uri="{BB962C8B-B14F-4D97-AF65-F5344CB8AC3E}">
        <p14:creationId xmlns:p14="http://schemas.microsoft.com/office/powerpoint/2010/main" val="350285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CEA556-8A1E-42B9-8DD2-6A2B5C46A64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Skills Bootcamps: Overview</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D094916-D667-46B7-B590-CD3BD0D6A2ED}"/>
              </a:ext>
            </a:extLst>
          </p:cNvPr>
          <p:cNvSpPr txBox="1"/>
          <p:nvPr/>
        </p:nvSpPr>
        <p:spPr>
          <a:xfrm>
            <a:off x="4447308" y="591344"/>
            <a:ext cx="7186527" cy="6042920"/>
          </a:xfrm>
          <a:prstGeom prst="rect">
            <a:avLst/>
          </a:prstGeom>
        </p:spPr>
        <p:txBody>
          <a:bodyPr vert="horz" lIns="91440" tIns="45720" rIns="91440" bIns="45720" rtlCol="0" anchor="ctr">
            <a:noAutofit/>
          </a:bodyPr>
          <a:lstStyle/>
          <a:p>
            <a:pPr marL="28575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Led by employers to meet their demand for vacancies and the needs of the economy. </a:t>
            </a:r>
          </a:p>
          <a:p>
            <a:pPr marL="28575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Guarantee an interview with a participating employer – we look for 75% to move into a new job or new role (which can be an apprenticeship)</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Deliver flexible training based on employer/sector ‘in-demand’ skills needs which may be either regulated (i.e. qualification based) or non-regulated (i.e. based on alignment with industry standards)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Available to existing workforce, career changers/returners/redeployed, recently unemployed adults (defined as within the last 12 months) over the age of 19</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Duration up to 16 weeks, delivered flexibly to address wider learner commitments/barriers to retrain, update or formalise skills or acquire specialist skills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Deliver medium-higher level skills –Level 3 -5 or equivalent</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are looking for 60% of participating employers to be SME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Employers can also use Skills Bootcamps to retrain existing employees where they are going through business transformation for example, but will be expected to contribute 30% of the training cost for each employee.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47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37D2C0-D30B-4383-8118-E9F15212A684}"/>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Progress to date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7F80ECD-9377-4CA2-B9BE-1D02C0BD7666}"/>
              </a:ext>
            </a:extLst>
          </p:cNvPr>
          <p:cNvSpPr txBox="1">
            <a:spLocks noGrp="1"/>
          </p:cNvSpPr>
          <p:nvPr>
            <p:ph idx="1"/>
          </p:nvPr>
        </p:nvSpPr>
        <p:spPr>
          <a:xfrm>
            <a:off x="4278699" y="901672"/>
            <a:ext cx="7492061" cy="4964961"/>
          </a:xfrm>
          <a:prstGeom prst="rect">
            <a:avLst/>
          </a:prstGeom>
        </p:spPr>
        <p:txBody>
          <a:bodyPr anchor="ctr">
            <a:noAutofit/>
          </a:bodyPr>
          <a:lstStyle/>
          <a:p>
            <a:pPr marL="0" marR="0" lvl="0" indent="0" defTabSz="914400" rtl="0" eaLnBrk="1" fontAlgn="auto" latinLnBrk="0" hangingPunct="1">
              <a:spcBef>
                <a:spcPts val="0"/>
              </a:spcBef>
              <a:spcAft>
                <a:spcPts val="800"/>
              </a:spcAft>
              <a:buClrTx/>
              <a:buSzTx/>
              <a:buNone/>
              <a:tabLst>
                <a:tab pos="457200" algn="l"/>
              </a:tabLst>
              <a:defRPr/>
            </a:pPr>
            <a:endParaRPr kumimoji="0" lang="en-GB" sz="1800" b="1"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endParaRPr>
          </a:p>
          <a:p>
            <a:pPr marL="0" marR="0" lvl="0" indent="0" defTabSz="914400" rtl="0" eaLnBrk="1" fontAlgn="auto" latinLnBrk="0" hangingPunct="1">
              <a:spcBef>
                <a:spcPts val="0"/>
              </a:spcBef>
              <a:spcAft>
                <a:spcPts val="800"/>
              </a:spcAft>
              <a:buClrTx/>
              <a:buSzTx/>
              <a:buNone/>
              <a:tabLst>
                <a:tab pos="457200" algn="l"/>
              </a:tabLst>
              <a:defRPr/>
            </a:pPr>
            <a:r>
              <a:rPr kumimoji="0" lang="en-GB" sz="1800" b="1"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Wave 1 Skills Bootcamps </a:t>
            </a:r>
            <a:endParaRPr lang="en-GB" sz="1800" dirty="0">
              <a:latin typeface="Calibri" panose="020F0502020204030204" pitchFamily="34" charset="0"/>
              <a:ea typeface="Yu Mincho" panose="02020400000000000000" pitchFamily="18" charset="-128"/>
              <a:cs typeface="Calibri" panose="020F0502020204030204" pitchFamily="34" charset="0"/>
            </a:endParaRPr>
          </a:p>
          <a:p>
            <a:pPr marR="0" lvl="0" defTabSz="914400" rtl="0" eaLnBrk="1" fontAlgn="auto" latinLnBrk="0" hangingPunct="1">
              <a:spcBef>
                <a:spcPts val="0"/>
              </a:spcBef>
              <a:spcAft>
                <a:spcPts val="800"/>
              </a:spcAft>
              <a:buClrTx/>
              <a:buSzTx/>
              <a:tabLst>
                <a:tab pos="457200" algn="l"/>
              </a:tabLst>
              <a:defRPr/>
            </a:pPr>
            <a:r>
              <a:rPr kumimoji="0" lang="en-GB" sz="1800"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Rolled out from </a:t>
            </a:r>
            <a:r>
              <a:rPr lang="en-GB" sz="1800" dirty="0">
                <a:latin typeface="Calibri" panose="020F0502020204030204" pitchFamily="34" charset="0"/>
                <a:ea typeface="Yu Mincho" panose="02020400000000000000" pitchFamily="18" charset="-128"/>
                <a:cs typeface="Calibri" panose="020F0502020204030204" pitchFamily="34" charset="0"/>
              </a:rPr>
              <a:t>Autumn 2020</a:t>
            </a:r>
            <a:r>
              <a:rPr kumimoji="0" lang="en-GB" sz="1800"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 in West Midlands, Greater Manchester with Lancashire and Liverpool City Region Leeds/West Yorkshire, Heart of the South West and Derbyshire/Nottinghamshire</a:t>
            </a:r>
            <a:r>
              <a:rPr lang="en-GB" sz="1800" dirty="0">
                <a:latin typeface="Calibri" panose="020F0502020204030204" pitchFamily="34" charset="0"/>
                <a:ea typeface="Yu Mincho" panose="02020400000000000000" pitchFamily="18" charset="-128"/>
                <a:cs typeface="Calibri" panose="020F0502020204030204" pitchFamily="34" charset="0"/>
              </a:rPr>
              <a:t>.</a:t>
            </a:r>
            <a:r>
              <a:rPr kumimoji="0" lang="en-GB" sz="1800"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The Skills Bootcamps offered digital skills bootcamps  and also technical skills bootcamps in nuclear welding, photonics, </a:t>
            </a:r>
            <a:r>
              <a:rPr kumimoji="0" lang="en-US" sz="1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autocad, BIM, Revit, impact design, CAD, Maya, creative graphics, 3D printing and laser cutting, V-ray and keyshot rendering among others.</a:t>
            </a:r>
          </a:p>
          <a:p>
            <a:pPr marR="0" lvl="0" defTabSz="914400" rtl="0" eaLnBrk="1" fontAlgn="auto" latinLnBrk="0" hangingPunct="1">
              <a:spcBef>
                <a:spcPts val="0"/>
              </a:spcBef>
              <a:spcAft>
                <a:spcPts val="800"/>
              </a:spcAft>
              <a:buClrTx/>
              <a:buSzTx/>
              <a:tabLst>
                <a:tab pos="457200" algn="l"/>
              </a:tabLst>
              <a:defRPr/>
            </a:pPr>
            <a:r>
              <a:rPr lang="en-US" sz="1800" dirty="0">
                <a:latin typeface="Calibri" panose="020F0502020204030204" pitchFamily="34" charset="0"/>
                <a:ea typeface="Calibri" panose="020F0502020204030204" pitchFamily="34" charset="0"/>
                <a:cs typeface="Calibri" panose="020F0502020204030204" pitchFamily="34" charset="0"/>
              </a:rPr>
              <a:t>We have extended contracts/ grants in the original 6 areas to ensure   continuation of delivery from the start of this financial year and while we procured for Wave 2 contracts, these included Retrofit Skills Bootcamps and Brickwork Skills Bootcamps</a:t>
            </a:r>
          </a:p>
          <a:p>
            <a:pPr marL="0" marR="0" lvl="0" indent="0" defTabSz="914400" rtl="0" eaLnBrk="1" fontAlgn="auto" latinLnBrk="0" hangingPunct="1">
              <a:spcBef>
                <a:spcPts val="0"/>
              </a:spcBef>
              <a:spcAft>
                <a:spcPts val="800"/>
              </a:spcAft>
              <a:buClrTx/>
              <a:buSzTx/>
              <a:buNone/>
              <a:tabLst>
                <a:tab pos="457200" algn="l"/>
              </a:tabLst>
              <a:defRPr/>
            </a:pP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Wave 2 Skills Bootcamps </a:t>
            </a:r>
          </a:p>
          <a:p>
            <a:pPr marL="342900" marR="0" lvl="0" indent="-342900" defTabSz="914400" rtl="0" eaLnBrk="1" fontAlgn="auto" latinLnBrk="0" hangingPunct="1">
              <a:spcBef>
                <a:spcPts val="0"/>
              </a:spcBef>
              <a:spcAft>
                <a:spcPts val="800"/>
              </a:spcAft>
              <a:buClrTx/>
              <a:buSzTx/>
              <a:buFont typeface="Arial" panose="020B0604020202020204" pitchFamily="34" charset="0"/>
              <a:buChar char="•"/>
              <a:tabLst>
                <a:tab pos="457200" algn="l"/>
              </a:tabLst>
              <a:defRPr/>
            </a:pPr>
            <a:r>
              <a:rPr kumimoji="0" lang="en-GB" sz="1800" b="1"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Digital Skills Bootcamps (approx. £18m)</a:t>
            </a:r>
            <a:r>
              <a:rPr kumimoji="0" lang="en-GB" sz="1800" b="0"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 - Award lead suppliers (or consortium) at a regional level with local subcontract arrangements to expand digital bootcamp trailblazers across England.</a:t>
            </a:r>
          </a:p>
          <a:p>
            <a:pPr marL="342900" marR="0" lvl="0" indent="-342900" defTabSz="914400" rtl="0" eaLnBrk="1" fontAlgn="auto" latinLnBrk="0" hangingPunct="1">
              <a:spcBef>
                <a:spcPts val="0"/>
              </a:spcBef>
              <a:spcAft>
                <a:spcPts val="800"/>
              </a:spcAft>
              <a:buClrTx/>
              <a:buSzTx/>
              <a:buFont typeface="Arial" panose="020B0604020202020204" pitchFamily="34" charset="0"/>
              <a:buChar char="•"/>
              <a:tabLst>
                <a:tab pos="457200" algn="l"/>
              </a:tabLst>
              <a:defRPr/>
            </a:pPr>
            <a:r>
              <a:rPr kumimoji="0" lang="en-GB" sz="1800" b="1"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Technical, Construction and Digital Skills Bootcamps (approx. £20M)</a:t>
            </a:r>
            <a:r>
              <a:rPr kumimoji="0" lang="en-GB" sz="1800" b="0" i="0" u="none" strike="noStrike" kern="1200" cap="none" spc="0" normalizeH="0" baseline="0" noProof="0" dirty="0">
                <a:ln>
                  <a:noFill/>
                </a:ln>
                <a:effectLst/>
                <a:uLnTx/>
                <a:uFillTx/>
                <a:latin typeface="Calibri" panose="020F0502020204030204" pitchFamily="34" charset="0"/>
                <a:ea typeface="Yu Mincho" panose="02020400000000000000" pitchFamily="18" charset="-128"/>
                <a:cs typeface="Calibri" panose="020F0502020204030204" pitchFamily="34" charset="0"/>
              </a:rPr>
              <a:t>- Examples of successful bids: </a:t>
            </a:r>
            <a:r>
              <a:rPr lang="en-GB" sz="1800" dirty="0">
                <a:latin typeface="Calibri" panose="020F0502020204030204" pitchFamily="34" charset="0"/>
                <a:cs typeface="Calibri" panose="020F0502020204030204" pitchFamily="34" charset="0"/>
              </a:rPr>
              <a:t>Retrofit Coordination &amp; Risk Management, Construction Site Supervision, CAD, Brickwork Skills, Construction Management, Data Science in the construction industry.</a:t>
            </a:r>
          </a:p>
          <a:p>
            <a:pPr marL="342900" indent="-342900">
              <a:spcBef>
                <a:spcPts val="0"/>
              </a:spcBef>
              <a:spcAft>
                <a:spcPts val="800"/>
              </a:spcAft>
              <a:tabLst>
                <a:tab pos="457200" algn="l"/>
              </a:tabLst>
              <a:defRPr/>
            </a:pPr>
            <a:r>
              <a:rPr lang="en-US" sz="1800" dirty="0">
                <a:latin typeface="Calibri" panose="020F0502020204030204" pitchFamily="34" charset="0"/>
                <a:ea typeface="Calibri" panose="020F0502020204030204" pitchFamily="34" charset="0"/>
                <a:cs typeface="Calibri" panose="020F0502020204030204" pitchFamily="34" charset="0"/>
              </a:rPr>
              <a:t>To be d</a:t>
            </a:r>
            <a:r>
              <a:rPr kumimoji="0" lang="en-US" sz="1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elivered by end of this financial year.</a:t>
            </a:r>
          </a:p>
          <a:p>
            <a:pPr marL="342900" marR="0" lvl="0" indent="-342900" defTabSz="914400" rtl="0" eaLnBrk="1" fontAlgn="auto" latinLnBrk="0" hangingPunct="1">
              <a:spcBef>
                <a:spcPts val="0"/>
              </a:spcBef>
              <a:spcAft>
                <a:spcPts val="800"/>
              </a:spcAft>
              <a:buClrTx/>
              <a:buSzTx/>
              <a:buFont typeface="Arial" panose="020B0604020202020204" pitchFamily="34" charset="0"/>
              <a:buChar char="•"/>
              <a:tabLst>
                <a:tab pos="457200" algn="l"/>
              </a:tabLst>
              <a:defRPr/>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204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CEA556-8A1E-42B9-8DD2-6A2B5C46A644}"/>
              </a:ext>
            </a:extLst>
          </p:cNvPr>
          <p:cNvSpPr>
            <a:spLocks noGrp="1"/>
          </p:cNvSpPr>
          <p:nvPr>
            <p:ph type="title"/>
          </p:nvPr>
        </p:nvSpPr>
        <p:spPr>
          <a:xfrm>
            <a:off x="686834" y="1153572"/>
            <a:ext cx="3200400" cy="4461163"/>
          </a:xfrm>
        </p:spPr>
        <p:txBody>
          <a:bodyPr>
            <a:normAutofit/>
          </a:bodyPr>
          <a:lstStyle/>
          <a:p>
            <a:r>
              <a:rPr lang="en-GB" sz="3700" dirty="0">
                <a:solidFill>
                  <a:srgbClr val="FFFFFF"/>
                </a:solidFill>
              </a:rPr>
              <a:t>Skills Bootcamps:  Progression to an apprenticeship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7BF165-400D-4597-AAB2-2DC6FFF1932A}"/>
              </a:ext>
            </a:extLst>
          </p:cNvPr>
          <p:cNvSpPr>
            <a:spLocks noGrp="1"/>
          </p:cNvSpPr>
          <p:nvPr>
            <p:ph idx="1"/>
          </p:nvPr>
        </p:nvSpPr>
        <p:spPr>
          <a:xfrm>
            <a:off x="4447308" y="591344"/>
            <a:ext cx="6906491" cy="5585619"/>
          </a:xfrm>
        </p:spPr>
        <p:txBody>
          <a:bodyPr anchor="ctr">
            <a:normAutofit fontScale="92500" lnSpcReduction="20000"/>
          </a:bodyPr>
          <a:lstStyle/>
          <a:p>
            <a:r>
              <a:rPr lang="en-GB" sz="1800" dirty="0">
                <a:cs typeface="Arial" panose="020B0604020202020204" pitchFamily="34" charset="0"/>
              </a:rPr>
              <a:t>Evidence from Wave 1 demonstrated potential for certain Skills Bootcamps to provide a good platform for progression to an apprenticeship. Some Skills Bootcamps were actively positioned as pre-cursor to an apprenticeship.</a:t>
            </a:r>
          </a:p>
          <a:p>
            <a:r>
              <a:rPr lang="en-GB" sz="1800" dirty="0">
                <a:cs typeface="Arial" panose="020B0604020202020204" pitchFamily="34" charset="0"/>
              </a:rPr>
              <a:t>A project to map 12 Skills Bootcamps (mainly digital) demonstrated levels of up to 90% alignment to an occupational standard. Some Bootcamps demonstrated lower levels of alignment (around 40%). </a:t>
            </a:r>
          </a:p>
          <a:p>
            <a:r>
              <a:rPr lang="en-GB" sz="1800" dirty="0">
                <a:cs typeface="Arial" panose="020B0604020202020204" pitchFamily="34" charset="0"/>
              </a:rPr>
              <a:t>At focus groups held in August 2021, providers felt there was appetite from learners to progress onto apprenticeships. For example, 1 provider estimated that 30-40% of their learners would want to go onto an apprenticeship. </a:t>
            </a:r>
          </a:p>
          <a:p>
            <a:r>
              <a:rPr lang="en-GB" sz="1800" dirty="0">
                <a:cs typeface="Arial" panose="020B0604020202020204" pitchFamily="34" charset="0"/>
              </a:rPr>
              <a:t>Benefits to employers recruiting a Skills Bootcamp graduate on to an apprenticeship might include: </a:t>
            </a:r>
          </a:p>
          <a:p>
            <a:pPr lvl="1"/>
            <a:r>
              <a:rPr lang="en-GB" sz="1800" dirty="0">
                <a:cs typeface="Arial" panose="020B0604020202020204" pitchFamily="34" charset="0"/>
              </a:rPr>
              <a:t>An individual who is more knowledgeable about the subject area from the start of the apprenticeship;</a:t>
            </a:r>
          </a:p>
          <a:p>
            <a:pPr lvl="1"/>
            <a:r>
              <a:rPr lang="en-GB" sz="1800" dirty="0">
                <a:cs typeface="Arial" panose="020B0604020202020204" pitchFamily="34" charset="0"/>
              </a:rPr>
              <a:t>Greater commitment to learning which may result in improved retention levels and guaranteed outcomes for the employer. </a:t>
            </a:r>
          </a:p>
          <a:p>
            <a:pPr lvl="1"/>
            <a:r>
              <a:rPr lang="en-GB" sz="1800" dirty="0">
                <a:cs typeface="Arial" panose="020B0604020202020204" pitchFamily="34" charset="0"/>
              </a:rPr>
              <a:t>Experience of real world challenges, enabling individuals to bring practical experience from the outset;</a:t>
            </a:r>
          </a:p>
          <a:p>
            <a:r>
              <a:rPr lang="en-GB" sz="1800" dirty="0">
                <a:cs typeface="Arial" panose="020B0604020202020204" pitchFamily="34" charset="0"/>
              </a:rPr>
              <a:t>However, pathway to apprenticeships needs to be a frictionless process.  Employers who are not currently involved with Skills Bootcamps need to be aware of the potential benefits. And employers/providers need to understand the impact of Skills Bootcamp participation on  the assessment for RPL to be sure this is robust and offers value for money. </a:t>
            </a:r>
          </a:p>
          <a:p>
            <a:pPr marL="457200" lvl="1" indent="0">
              <a:buNone/>
            </a:pP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18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CEA556-8A1E-42B9-8DD2-6A2B5C46A644}"/>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Skills Bootcamps: Future models</a:t>
            </a:r>
            <a:br>
              <a:rPr lang="en-GB" dirty="0">
                <a:solidFill>
                  <a:srgbClr val="FFFFFF"/>
                </a:solidFill>
              </a:rPr>
            </a:br>
            <a:endParaRPr lang="en-GB" dirty="0">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7BF165-400D-4597-AAB2-2DC6FFF1932A}"/>
              </a:ext>
            </a:extLst>
          </p:cNvPr>
          <p:cNvSpPr>
            <a:spLocks noGrp="1"/>
          </p:cNvSpPr>
          <p:nvPr>
            <p:ph idx="1"/>
          </p:nvPr>
        </p:nvSpPr>
        <p:spPr>
          <a:xfrm>
            <a:off x="4447308" y="591344"/>
            <a:ext cx="6906491" cy="5585619"/>
          </a:xfrm>
        </p:spPr>
        <p:txBody>
          <a:bodyPr anchor="ctr">
            <a:normAutofit fontScale="32500" lnSpcReduction="20000"/>
          </a:bodyPr>
          <a:lstStyle/>
          <a:p>
            <a:endParaRPr lang="en-GB" sz="1100" dirty="0"/>
          </a:p>
          <a:p>
            <a:pPr marL="0" indent="0">
              <a:spcAft>
                <a:spcPts val="800"/>
              </a:spcAft>
              <a:buNone/>
              <a:tabLst>
                <a:tab pos="457200" algn="l"/>
              </a:tabLst>
            </a:pPr>
            <a:r>
              <a:rPr lang="en-US" sz="5500" dirty="0"/>
              <a:t>We are planning our next wave of Skills Bootcamps (subject to Spending Review approval) for FY2022 - 2023. </a:t>
            </a:r>
          </a:p>
          <a:p>
            <a:pPr marL="0" lvl="0" indent="0">
              <a:spcAft>
                <a:spcPts val="800"/>
              </a:spcAft>
              <a:buNone/>
              <a:tabLst>
                <a:tab pos="457200" algn="l"/>
              </a:tabLst>
            </a:pPr>
            <a:r>
              <a:rPr lang="en-US" sz="5500" dirty="0"/>
              <a:t>This will include a further expansion of Skills Bootcamps and some further testing of the model. We want this to include a pathway to an apprenticeship model focused on the knowledge/skills/behaviours in the relevant occupational standards.  </a:t>
            </a:r>
          </a:p>
          <a:p>
            <a:pPr marL="0" lvl="0" indent="0">
              <a:spcAft>
                <a:spcPts val="800"/>
              </a:spcAft>
              <a:buNone/>
              <a:tabLst>
                <a:tab pos="457200" algn="l"/>
              </a:tabLst>
            </a:pPr>
            <a:r>
              <a:rPr lang="en-US" sz="5500" dirty="0"/>
              <a:t>For this model we would look for evidence of bids that include for example: </a:t>
            </a:r>
          </a:p>
          <a:p>
            <a:r>
              <a:rPr lang="en-GB" sz="5500" dirty="0"/>
              <a:t>The Skills Bootcamp is specifically designed to support learners to progress onto an accelerated or higher-level apprenticeship</a:t>
            </a:r>
          </a:p>
          <a:p>
            <a:r>
              <a:rPr lang="en-GB" sz="5500" dirty="0"/>
              <a:t>Demonstrate evidence of greater alignment to KSBs within an occupational standard than the current model</a:t>
            </a:r>
          </a:p>
          <a:p>
            <a:r>
              <a:rPr lang="en-GB" sz="5500" dirty="0"/>
              <a:t>How learners will be supported to develop occupational competency during the Skills Bootcamps and progress onto further learning within the apprenticeship </a:t>
            </a:r>
          </a:p>
          <a:p>
            <a:r>
              <a:rPr lang="en-GB" sz="5500" dirty="0"/>
              <a:t>Evidence of employer appetite for a guaranteed interview and apprenticeship vacancies. </a:t>
            </a:r>
          </a:p>
          <a:p>
            <a:pPr marL="0" indent="0">
              <a:buNone/>
            </a:pPr>
            <a:r>
              <a:rPr lang="en-GB" sz="5500" dirty="0"/>
              <a:t>We are working closely with the apprenticeships team and IFATE to develop this policy thinking, including how to demonstrate that the Skills Bootcamp supports progression into an apprenticeship, level of alignment to occupational standards needed, user journey etc</a:t>
            </a:r>
          </a:p>
          <a:p>
            <a:endParaRPr lang="en-GB" sz="1800" dirty="0"/>
          </a:p>
        </p:txBody>
      </p:sp>
    </p:spTree>
    <p:extLst>
      <p:ext uri="{BB962C8B-B14F-4D97-AF65-F5344CB8AC3E}">
        <p14:creationId xmlns:p14="http://schemas.microsoft.com/office/powerpoint/2010/main" val="268554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82044C-DD30-4136-8473-E026799D746C}"/>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Discussion Points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4B08CC-DA60-4854-835F-1EEE3B7B861A}"/>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342900" indent="-342900">
              <a:buFont typeface="+mj-lt"/>
              <a:buAutoNum type="arabicPeriod"/>
            </a:pPr>
            <a:r>
              <a:rPr lang="en-GB" sz="1800" dirty="0"/>
              <a:t>To what extent do you think there is appetite from employers/learners for Skills Bootcamps to enable progression onto an accelerated or higher-level apprenticeship? </a:t>
            </a:r>
          </a:p>
          <a:p>
            <a:pPr marL="342900" indent="-342900">
              <a:buFont typeface="+mj-lt"/>
              <a:buAutoNum type="arabicPeriod"/>
            </a:pPr>
            <a:r>
              <a:rPr lang="en-GB" sz="1800" dirty="0"/>
              <a:t>Do you agree that there are benefits to employers of a model that supports Skills Bootcamp learners to progress to an apprenticeship? In what circumstances do you think there is most/least benefit? </a:t>
            </a:r>
          </a:p>
          <a:p>
            <a:pPr marL="342900" indent="-342900">
              <a:buFont typeface="+mj-lt"/>
              <a:buAutoNum type="arabicPeriod"/>
            </a:pPr>
            <a:r>
              <a:rPr lang="en-GB" sz="1800" dirty="0"/>
              <a:t>Are there particular roles/sectors/levels where you think this model could have most/least value?   </a:t>
            </a:r>
          </a:p>
          <a:p>
            <a:pPr marL="342900" indent="-342900">
              <a:buFont typeface="+mj-lt"/>
              <a:buAutoNum type="arabicPeriod"/>
            </a:pPr>
            <a:r>
              <a:rPr lang="en-GB" sz="1800" dirty="0"/>
              <a:t>What indicators would provide apprenticeship employers with assurance that the learning undertaken in a Skills Bootcamp is portable/transferrable to them/their sector/related sectors?</a:t>
            </a:r>
          </a:p>
          <a:p>
            <a:pPr marL="342900" indent="-342900">
              <a:buFont typeface="+mj-lt"/>
              <a:buAutoNum type="arabicPeriod"/>
            </a:pPr>
            <a:r>
              <a:rPr lang="en-GB" sz="1800" dirty="0"/>
              <a:t>Are there additional indicators you would like to see?</a:t>
            </a:r>
          </a:p>
          <a:p>
            <a:pPr marL="342900" indent="-342900">
              <a:buFont typeface="+mj-lt"/>
              <a:buAutoNum type="arabicPeriod"/>
            </a:pPr>
            <a:r>
              <a:rPr lang="en-GB" sz="1800" dirty="0"/>
              <a:t>Do you think that the current Skills Bootcamp model enables employers to upskill their existing workforce sufficiently? </a:t>
            </a:r>
          </a:p>
          <a:p>
            <a:pPr marL="342900" indent="-342900">
              <a:buFont typeface="+mj-lt"/>
              <a:buAutoNum type="arabicPeriod"/>
            </a:pPr>
            <a:r>
              <a:rPr lang="en-GB" sz="1800" dirty="0"/>
              <a:t>Is there a need </a:t>
            </a:r>
            <a:r>
              <a:rPr lang="en-GB" sz="1800"/>
              <a:t>for a different </a:t>
            </a:r>
            <a:r>
              <a:rPr lang="en-GB" sz="1800" dirty="0"/>
              <a:t>model to enable existing employees in regulated industries to gain additional specialist  skills/respond to new technology ? </a:t>
            </a:r>
          </a:p>
        </p:txBody>
      </p:sp>
    </p:spTree>
    <p:extLst>
      <p:ext uri="{BB962C8B-B14F-4D97-AF65-F5344CB8AC3E}">
        <p14:creationId xmlns:p14="http://schemas.microsoft.com/office/powerpoint/2010/main" val="45887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CEA556-8A1E-42B9-8DD2-6A2B5C46A644}"/>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Contact Details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7BF165-400D-4597-AAB2-2DC6FFF1932A}"/>
              </a:ext>
            </a:extLst>
          </p:cNvPr>
          <p:cNvSpPr>
            <a:spLocks noGrp="1"/>
          </p:cNvSpPr>
          <p:nvPr>
            <p:ph idx="1"/>
          </p:nvPr>
        </p:nvSpPr>
        <p:spPr>
          <a:xfrm>
            <a:off x="4447308" y="591344"/>
            <a:ext cx="6906491" cy="5585619"/>
          </a:xfrm>
        </p:spPr>
        <p:txBody>
          <a:bodyPr anchor="ctr">
            <a:normAutofit/>
          </a:bodyPr>
          <a:lstStyle/>
          <a:p>
            <a:r>
              <a:rPr lang="en-GB" dirty="0"/>
              <a:t>Sue Arrand: </a:t>
            </a:r>
            <a:r>
              <a:rPr lang="en-GB" dirty="0">
                <a:hlinkClick r:id="rId2"/>
              </a:rPr>
              <a:t>sue.arrand@education.gov.uk</a:t>
            </a:r>
            <a:r>
              <a:rPr lang="en-GB" dirty="0"/>
              <a:t> </a:t>
            </a:r>
          </a:p>
          <a:p>
            <a:endParaRPr lang="en-GB" dirty="0"/>
          </a:p>
          <a:p>
            <a:r>
              <a:rPr lang="en-GB" dirty="0"/>
              <a:t>Alexandra Wiggins: </a:t>
            </a:r>
            <a:r>
              <a:rPr lang="en-GB" dirty="0">
                <a:hlinkClick r:id="rId3"/>
              </a:rPr>
              <a:t>alexandra.wiggins@education.gov.uk</a:t>
            </a:r>
            <a:r>
              <a:rPr lang="en-GB" dirty="0"/>
              <a:t> </a:t>
            </a:r>
          </a:p>
          <a:p>
            <a:endParaRPr lang="en-GB" dirty="0"/>
          </a:p>
        </p:txBody>
      </p:sp>
    </p:spTree>
    <p:extLst>
      <p:ext uri="{BB962C8B-B14F-4D97-AF65-F5344CB8AC3E}">
        <p14:creationId xmlns:p14="http://schemas.microsoft.com/office/powerpoint/2010/main" val="3632336527"/>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50821" id="{EBCE3FE0-700E-4750-875A-FBFBA1BD214B}" vid="{AEF450A0-0182-4B6F-AFF8-526D787725F5}"/>
    </a:ext>
  </a:extLst>
</a:theme>
</file>

<file path=ppt/theme/theme2.xml><?xml version="1.0" encoding="utf-8"?>
<a:theme xmlns:a="http://schemas.openxmlformats.org/drawingml/2006/main" name="1_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50821" id="{F3C3750A-C895-441A-BC99-58DC1A8FA872}" vid="{2C189D5B-8CE4-4A71-B0E2-AE703C0E571D}"/>
    </a:ext>
  </a:extLst>
</a:theme>
</file>

<file path=ppt/theme/theme3.xml><?xml version="1.0" encoding="utf-8"?>
<a:theme xmlns:a="http://schemas.openxmlformats.org/drawingml/2006/main" name="2_Basis">
  <a:themeElements>
    <a:clrScheme name="DfE">
      <a:dk1>
        <a:srgbClr val="000000"/>
      </a:dk1>
      <a:lt1>
        <a:srgbClr val="FFFFFF"/>
      </a:lt1>
      <a:dk2>
        <a:srgbClr val="000000"/>
      </a:dk2>
      <a:lt2>
        <a:srgbClr val="FFFFFF"/>
      </a:lt2>
      <a:accent1>
        <a:srgbClr val="003764"/>
      </a:accent1>
      <a:accent2>
        <a:srgbClr val="FF5A5A"/>
      </a:accent2>
      <a:accent3>
        <a:srgbClr val="05C2DF"/>
      </a:accent3>
      <a:accent4>
        <a:srgbClr val="A3D55F"/>
      </a:accent4>
      <a:accent5>
        <a:srgbClr val="F6DA40"/>
      </a:accent5>
      <a:accent6>
        <a:srgbClr val="8348AD"/>
      </a:accent6>
      <a:hlink>
        <a:srgbClr val="003764"/>
      </a:hlink>
      <a:folHlink>
        <a:srgbClr val="FF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5347_DfE_Presentation_Ppt_PC_Widescreen_FINAL_140519" id="{B6EFA402-D9E6-4AB4-90E9-A4594672F1E7}" vid="{636136F2-70BD-4864-98D2-40B74CD4EBB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CABAB30A194A46A631D7B7269BFDC7" ma:contentTypeVersion="4" ma:contentTypeDescription="Create a new document." ma:contentTypeScope="" ma:versionID="43ae7916d07d452bfa9add0dd1cc5f4e">
  <xsd:schema xmlns:xsd="http://www.w3.org/2001/XMLSchema" xmlns:xs="http://www.w3.org/2001/XMLSchema" xmlns:p="http://schemas.microsoft.com/office/2006/metadata/properties" xmlns:ns2="8be043df-63eb-429a-b6ff-4ebbabea0fe7" targetNamespace="http://schemas.microsoft.com/office/2006/metadata/properties" ma:root="true" ma:fieldsID="f7f6d68a2fc78d38ae68c7a57fd87bd2" ns2:_="">
    <xsd:import namespace="8be043df-63eb-429a-b6ff-4ebbabea0f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043df-63eb-429a-b6ff-4ebbabea0f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A36C10-B020-4095-9986-7D768DCF0342}">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8be043df-63eb-429a-b6ff-4ebbabea0fe7"/>
    <ds:schemaRef ds:uri="http://www.w3.org/XML/1998/namespace"/>
  </ds:schemaRefs>
</ds:datastoreItem>
</file>

<file path=customXml/itemProps2.xml><?xml version="1.0" encoding="utf-8"?>
<ds:datastoreItem xmlns:ds="http://schemas.openxmlformats.org/officeDocument/2006/customXml" ds:itemID="{20BAE931-ADA6-4DFA-B359-4CD485074519}">
  <ds:schemaRefs>
    <ds:schemaRef ds:uri="http://schemas.microsoft.com/sharepoint/v3/contenttype/forms"/>
  </ds:schemaRefs>
</ds:datastoreItem>
</file>

<file path=customXml/itemProps3.xml><?xml version="1.0" encoding="utf-8"?>
<ds:datastoreItem xmlns:ds="http://schemas.openxmlformats.org/officeDocument/2006/customXml" ds:itemID="{1266992A-77E2-45CB-885A-289EAC41E5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043df-63eb-429a-b6ff-4ebbabea0f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6.7269_DfE_ESFA_Presentation_Ppt_PC_Widescreen</Template>
  <TotalTime>1159</TotalTime>
  <Words>1061</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8</vt:i4>
      </vt:variant>
    </vt:vector>
  </HeadingPairs>
  <TitlesOfParts>
    <vt:vector size="19" baseType="lpstr">
      <vt:lpstr>Arial</vt:lpstr>
      <vt:lpstr>Calibri</vt:lpstr>
      <vt:lpstr>Calibri Light</vt:lpstr>
      <vt:lpstr>Corbel</vt:lpstr>
      <vt:lpstr>Leelawadee</vt:lpstr>
      <vt:lpstr>Wingdings</vt:lpstr>
      <vt:lpstr>Basis</vt:lpstr>
      <vt:lpstr>1_Basis</vt:lpstr>
      <vt:lpstr>2_Basis</vt:lpstr>
      <vt:lpstr>5_Office Theme</vt:lpstr>
      <vt:lpstr>1_Office Theme</vt:lpstr>
      <vt:lpstr>Bootcamps to Apprenticeship Progression  Sue Arrand, ESFA </vt:lpstr>
      <vt:lpstr>National Skills Fund   Skills Bootcamps</vt:lpstr>
      <vt:lpstr>Skills Bootcamps: Overview</vt:lpstr>
      <vt:lpstr>Progress to date</vt:lpstr>
      <vt:lpstr>Skills Bootcamps:  Progression to an apprenticeship </vt:lpstr>
      <vt:lpstr>Skills Bootcamps: Future models </vt:lpstr>
      <vt:lpstr>Discussion Points</vt:lpstr>
      <vt:lpstr>Contact Details </vt:lpstr>
    </vt:vector>
  </TitlesOfParts>
  <Manager>DfE</Manager>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[Subtitle]</dc:subject>
  <dc:creator>CHAPMAN-WADE, Emily</dc:creator>
  <cp:keywords>[Add keywords]</cp:keywords>
  <cp:lastModifiedBy>Lucy Tyreman</cp:lastModifiedBy>
  <cp:revision>5</cp:revision>
  <dcterms:created xsi:type="dcterms:W3CDTF">2021-09-13T09:46:28Z</dcterms:created>
  <dcterms:modified xsi:type="dcterms:W3CDTF">2021-11-15T13:36:18Z</dcterms:modified>
  <cp:category>DfE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0x01010086CABAB30A194A46A631D7B7269BFDC7</vt:lpwstr>
  </property>
</Properties>
</file>